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1275" r:id="rId3"/>
    <p:sldId id="1165" r:id="rId4"/>
    <p:sldId id="948" r:id="rId5"/>
    <p:sldId id="1276" r:id="rId6"/>
    <p:sldId id="1309" r:id="rId7"/>
    <p:sldId id="1270" r:id="rId8"/>
    <p:sldId id="1278" r:id="rId10"/>
    <p:sldId id="1286" r:id="rId11"/>
    <p:sldId id="1287" r:id="rId12"/>
    <p:sldId id="1303" r:id="rId13"/>
    <p:sldId id="1304" r:id="rId14"/>
    <p:sldId id="1305" r:id="rId15"/>
    <p:sldId id="1277" r:id="rId16"/>
    <p:sldId id="1306" r:id="rId17"/>
    <p:sldId id="130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9900"/>
    <a:srgbClr val="006600"/>
    <a:srgbClr val="FF6600"/>
    <a:srgbClr val="0000FF"/>
    <a:srgbClr val="FFFFFF"/>
    <a:srgbClr val="3333FF"/>
    <a:srgbClr val="FF33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1" autoAdjust="0"/>
    <p:restoredTop sz="92109" autoAdjust="0"/>
  </p:normalViewPr>
  <p:slideViewPr>
    <p:cSldViewPr showGuides="1">
      <p:cViewPr>
        <p:scale>
          <a:sx n="75" d="100"/>
          <a:sy n="75" d="100"/>
        </p:scale>
        <p:origin x="-522" y="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AED22-7A29-4A9E-B8EC-A32B4889A17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15DA6-C5A1-4164-8FBC-E4B0D1B4BE1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81DF2-B961-4A43-8B93-FE9979AA9AC1}" type="slidenum">
              <a:rPr lang="en-US" altLang="en-US" smtClean="0"/>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6.png"/><Relationship Id="rId2" Type="http://schemas.microsoft.com/office/2007/relationships/hdphoto" Target="../media/image25.wdp"/><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jpeg"/><Relationship Id="rId3" Type="http://schemas.openxmlformats.org/officeDocument/2006/relationships/image" Target="../media/image27.GIF"/><Relationship Id="rId2" Type="http://schemas.microsoft.com/office/2007/relationships/hdphoto" Target="../media/image20.wdp"/><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4.png"/><Relationship Id="rId7" Type="http://schemas.openxmlformats.org/officeDocument/2006/relationships/image" Target="../media/image33.png"/><Relationship Id="rId6" Type="http://schemas.microsoft.com/office/2007/relationships/hdphoto" Target="../media/image32.wdp"/><Relationship Id="rId5" Type="http://schemas.openxmlformats.org/officeDocument/2006/relationships/image" Target="../media/image31.png"/><Relationship Id="rId4" Type="http://schemas.microsoft.com/office/2007/relationships/hdphoto" Target="../media/image30.wdp"/><Relationship Id="rId3" Type="http://schemas.openxmlformats.org/officeDocument/2006/relationships/image" Target="../media/image29.png"/><Relationship Id="rId2" Type="http://schemas.microsoft.com/office/2007/relationships/hdphoto" Target="../media/image20.wdp"/><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5.jpe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microsoft.com/office/2007/relationships/hdphoto" Target="../media/image38.wdp"/><Relationship Id="rId4" Type="http://schemas.openxmlformats.org/officeDocument/2006/relationships/image" Target="../media/image37.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0.jpeg"/><Relationship Id="rId3" Type="http://schemas.openxmlformats.org/officeDocument/2006/relationships/image" Target="../media/image39.jpeg"/><Relationship Id="rId2" Type="http://schemas.microsoft.com/office/2007/relationships/hdphoto" Target="../media/image20.wdp"/><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jpe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jpeg"/><Relationship Id="rId5" Type="http://schemas.microsoft.com/office/2007/relationships/hdphoto" Target="../media/image12.wdp"/><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hdphoto" Target="../media/image15.wdp"/><Relationship Id="rId4" Type="http://schemas.openxmlformats.org/officeDocument/2006/relationships/image" Target="../media/image14.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jpeg"/><Relationship Id="rId3" Type="http://schemas.openxmlformats.org/officeDocument/2006/relationships/image" Target="../media/image21.jpeg"/><Relationship Id="rId2" Type="http://schemas.microsoft.com/office/2007/relationships/hdphoto" Target="../media/image20.wdp"/><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23.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atellite in space&#10;&#10;Description automatically generated with low confidence"/>
          <p:cNvPicPr>
            <a:picLocks noGrp="1" noChangeAspect="1"/>
          </p:cNvPicPr>
          <p:nvPr>
            <p:ph idx="1"/>
          </p:nvPr>
        </p:nvPicPr>
        <p:blipFill rotWithShape="1">
          <a:blip r:embed="rId1">
            <a:extLst>
              <a:ext uri="{28A0092B-C50C-407E-A947-70E740481C1C}">
                <a14:useLocalDpi xmlns:a14="http://schemas.microsoft.com/office/drawing/2010/main" val="0"/>
              </a:ext>
            </a:extLst>
          </a:blip>
          <a:srcRect t="19"/>
          <a:stretch>
            <a:fillRect/>
          </a:stretch>
        </p:blipFill>
        <p:spPr>
          <a:xfrm>
            <a:off x="20" y="1282"/>
            <a:ext cx="12191980" cy="6856718"/>
          </a:xfrm>
          <a:prstGeom prst="rect">
            <a:avLst/>
          </a:prstGeom>
          <a:ln>
            <a:noFill/>
          </a:ln>
          <a:effectLst>
            <a:softEdge rad="112500"/>
          </a:effectLst>
        </p:spPr>
      </p:pic>
      <p:sp>
        <p:nvSpPr>
          <p:cNvPr id="7" name="Rectangle 8"/>
          <p:cNvSpPr>
            <a:spLocks noChangeArrowheads="1"/>
          </p:cNvSpPr>
          <p:nvPr/>
        </p:nvSpPr>
        <p:spPr bwMode="auto">
          <a:xfrm>
            <a:off x="0" y="2772834"/>
            <a:ext cx="12192000" cy="982595"/>
          </a:xfrm>
          <a:prstGeom prst="rect">
            <a:avLst/>
          </a:prstGeom>
          <a:solidFill>
            <a:schemeClr val="bg1">
              <a:alpha val="44000"/>
            </a:schemeClr>
          </a:solidFill>
          <a:ln>
            <a:noFill/>
          </a:ln>
        </p:spPr>
        <p:txBody>
          <a:bodyPr wrap="none" lIns="90000" tIns="46800" rIns="90000" bIns="468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 name="TextBox 10"/>
          <p:cNvSpPr>
            <a:spLocks noChangeArrowheads="1"/>
          </p:cNvSpPr>
          <p:nvPr>
            <p:custDataLst>
              <p:tags r:id="rId2"/>
            </p:custDataLst>
          </p:nvPr>
        </p:nvSpPr>
        <p:spPr bwMode="auto">
          <a:xfrm>
            <a:off x="-553856" y="2838482"/>
            <a:ext cx="13299712" cy="85129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4400" b="1">
                <a:solidFill>
                  <a:srgbClr val="FFFF00"/>
                </a:solidFill>
                <a:ea typeface="MS PGothic" panose="020B0600070205080204" pitchFamily="50" charset="-128"/>
              </a:rPr>
              <a:t>Định luật 1 Newton</a:t>
            </a:r>
            <a:endParaRPr lang="en-US" altLang="en-US" sz="4400" b="1">
              <a:solidFill>
                <a:srgbClr val="FFFF00"/>
              </a:solidFill>
            </a:endParaRPr>
          </a:p>
        </p:txBody>
      </p:sp>
      <p:sp>
        <p:nvSpPr>
          <p:cNvPr id="9" name="TextBox 11"/>
          <p:cNvSpPr>
            <a:spLocks noChangeArrowheads="1"/>
          </p:cNvSpPr>
          <p:nvPr>
            <p:custDataLst>
              <p:tags r:id="rId3"/>
            </p:custDataLst>
          </p:nvPr>
        </p:nvSpPr>
        <p:spPr bwMode="auto">
          <a:xfrm>
            <a:off x="0" y="2772834"/>
            <a:ext cx="1965594" cy="64698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b="1" i="1">
                <a:latin typeface="Times New Roman" panose="02020603050405020304" pitchFamily="18" charset="0"/>
                <a:cs typeface="Times New Roman" panose="02020603050405020304" pitchFamily="18" charset="0"/>
              </a:rPr>
              <a:t>Bài 14:</a:t>
            </a:r>
            <a:endParaRPr lang="en-US" altLang="en-US" sz="3200" b="1" i="1">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591904" y="763269"/>
            <a:ext cx="11275469" cy="2864647"/>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837247" y="842538"/>
            <a:ext cx="10784784" cy="2785378"/>
          </a:xfrm>
          <a:prstGeom prst="rect">
            <a:avLst/>
          </a:prstGeom>
          <a:noFill/>
          <a:ln>
            <a:noFill/>
          </a:ln>
          <a:effectLst/>
        </p:spPr>
        <p:txBody>
          <a:bodyPr wrap="square">
            <a:spAutoFit/>
          </a:bodyPr>
          <a:lstStyle/>
          <a:p>
            <a:pPr marL="0" marR="0" algn="ctr">
              <a:spcBef>
                <a:spcPts val="0"/>
              </a:spcBef>
              <a:spcAft>
                <a:spcPts val="0"/>
              </a:spcAft>
            </a:pPr>
            <a:r>
              <a:rPr lang="en-US" sz="2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Thí</a:t>
            </a:r>
            <a:r>
              <a:rPr lang="en-US" sz="2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nghiệm</a:t>
            </a:r>
            <a:r>
              <a:rPr lang="en-US" sz="2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minh</a:t>
            </a:r>
            <a:r>
              <a:rPr lang="en-US" sz="2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hoạ</a:t>
            </a:r>
            <a:r>
              <a:rPr lang="en-US" sz="2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quán</a:t>
            </a:r>
            <a:r>
              <a:rPr lang="en-US" sz="2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tính</a:t>
            </a:r>
            <a:r>
              <a:rPr lang="en-US" sz="2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2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Chuẩn</a:t>
            </a:r>
            <a:r>
              <a:rPr lang="en-US" sz="25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Một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tấm</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ván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dài</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khoảng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 m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làm</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mặt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phẳng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nghiêng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lăn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nhỏ</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đặt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trên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lăn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chắn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thể</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dùng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quyển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sách</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dày</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500" dirty="0">
              <a:effectLst/>
              <a:latin typeface="Arial" panose="020B0604020202020204" pitchFamily="34" charset="0"/>
              <a:ea typeface="游明朝" panose="02020400000000000000" pitchFamily="18" charset="-128"/>
              <a:cs typeface="Arial" panose="020B0604020202020204" pitchFamily="34" charset="0"/>
            </a:endParaRPr>
          </a:p>
          <a:p>
            <a:pPr marL="0" marR="0">
              <a:spcBef>
                <a:spcPts val="0"/>
              </a:spcBef>
              <a:spcAft>
                <a:spcPts val="0"/>
              </a:spcAft>
            </a:pP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Tiến </a:t>
            </a:r>
            <a:r>
              <a:rPr lang="en-US" sz="2500" b="1"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hành</a:t>
            </a:r>
            <a:r>
              <a:rPr lang="en-US" sz="25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Đặt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nhỏ</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lên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lăn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Giữ</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đứng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yên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trên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đỉnh</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mặt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phẳng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nghiêng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173355" marR="0" indent="-173355">
              <a:spcBef>
                <a:spcPts val="0"/>
              </a:spcBef>
              <a:spcAft>
                <a:spcPts val="0"/>
              </a:spcAft>
            </a:pP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Thả</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trượt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xuống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dốc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dọc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theo</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mặt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phẳng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nghiêng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173355" marR="0" indent="-173355">
              <a:spcBef>
                <a:spcPts val="0"/>
              </a:spcBef>
              <a:spcAft>
                <a:spcPts val="0"/>
              </a:spcAft>
            </a:pP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Quan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sát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tượng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xảy</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ra</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đối</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với</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trên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432789" y="464486"/>
            <a:ext cx="480281" cy="442625"/>
          </a:xfrm>
          <a:prstGeom prst="rect">
            <a:avLst/>
          </a:prstGeom>
        </p:spPr>
      </p:pic>
      <p:sp>
        <p:nvSpPr>
          <p:cNvPr id="2" name="TextBox 1"/>
          <p:cNvSpPr txBox="1"/>
          <p:nvPr/>
        </p:nvSpPr>
        <p:spPr>
          <a:xfrm>
            <a:off x="9829800" y="5258495"/>
            <a:ext cx="457200" cy="369332"/>
          </a:xfrm>
          <a:prstGeom prst="rect">
            <a:avLst/>
          </a:prstGeom>
          <a:noFill/>
        </p:spPr>
        <p:txBody>
          <a:bodyPr wrap="square" rtlCol="0">
            <a:spAutoFit/>
          </a:bodyPr>
          <a:lstStyle/>
          <a:p>
            <a:r>
              <a:rPr lang="en-US">
                <a:solidFill>
                  <a:schemeClr val="bg1"/>
                </a:solidFill>
              </a:rPr>
              <a:t>A</a:t>
            </a:r>
            <a:endParaRPr lang="en-US">
              <a:solidFill>
                <a:schemeClr val="bg1"/>
              </a:solidFill>
            </a:endParaRPr>
          </a:p>
        </p:txBody>
      </p:sp>
      <p:sp>
        <p:nvSpPr>
          <p:cNvPr id="21" name="TextBox 20"/>
          <p:cNvSpPr txBox="1"/>
          <p:nvPr/>
        </p:nvSpPr>
        <p:spPr>
          <a:xfrm>
            <a:off x="5377381" y="4183898"/>
            <a:ext cx="457200" cy="369332"/>
          </a:xfrm>
          <a:prstGeom prst="rect">
            <a:avLst/>
          </a:prstGeom>
          <a:noFill/>
        </p:spPr>
        <p:txBody>
          <a:bodyPr wrap="square" rtlCol="0">
            <a:spAutoFit/>
          </a:bodyPr>
          <a:lstStyle/>
          <a:p>
            <a:r>
              <a:rPr lang="en-US">
                <a:solidFill>
                  <a:schemeClr val="bg1"/>
                </a:solidFill>
              </a:rPr>
              <a:t>B</a:t>
            </a:r>
            <a:endParaRPr lang="en-US">
              <a:solidFill>
                <a:schemeClr val="bg1"/>
              </a:solidFill>
            </a:endParaRPr>
          </a:p>
        </p:txBody>
      </p:sp>
      <p:sp>
        <p:nvSpPr>
          <p:cNvPr id="15" name="TextBox 14"/>
          <p:cNvSpPr txBox="1"/>
          <p:nvPr/>
        </p:nvSpPr>
        <p:spPr>
          <a:xfrm>
            <a:off x="670523" y="3891742"/>
            <a:ext cx="6225488" cy="2532360"/>
          </a:xfrm>
          <a:prstGeom prst="rect">
            <a:avLst/>
          </a:prstGeom>
          <a:noFill/>
        </p:spPr>
        <p:txBody>
          <a:bodyPr wrap="square">
            <a:spAutoFit/>
          </a:bodyPr>
          <a:lstStyle/>
          <a:p>
            <a:pPr marL="0" marR="0" algn="ctr">
              <a:lnSpc>
                <a:spcPct val="107000"/>
              </a:lnSpc>
              <a:spcBef>
                <a:spcPts val="0"/>
              </a:spcBef>
              <a:spcAft>
                <a:spcPts val="0"/>
              </a:spcAft>
            </a:pPr>
            <a:r>
              <a:rPr lang="en-US" sz="25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Thảo </a:t>
            </a:r>
            <a:r>
              <a:rPr lang="en-US" sz="2500" b="1"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luận</a:t>
            </a:r>
            <a:r>
              <a:rPr lang="en-US" sz="25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marR="0" indent="-457200">
              <a:lnSpc>
                <a:spcPct val="107000"/>
              </a:lnSpc>
              <a:spcBef>
                <a:spcPts val="0"/>
              </a:spcBef>
              <a:spcAft>
                <a:spcPts val="0"/>
              </a:spcAft>
              <a:buAutoNum type="arabicPeriod"/>
            </a:pP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Giải</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thích</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tại</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sao</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trượt</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xuống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dốc</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cản</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lại</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cuối</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dốc</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thì</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nhỏ</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văng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phía</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trước</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marR="0" indent="-457200">
              <a:lnSpc>
                <a:spcPct val="107000"/>
              </a:lnSpc>
              <a:spcBef>
                <a:spcPts val="0"/>
              </a:spcBef>
              <a:spcAft>
                <a:spcPts val="0"/>
              </a:spcAft>
              <a:buAutoNum type="arabicPeriod"/>
            </a:pP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Làm</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thế</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nào</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để</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giữ</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cho</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trên</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xe</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văng</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500" i="1" dirty="0">
              <a:effectLst/>
              <a:latin typeface="Arial" panose="020B0604020202020204" pitchFamily="34" charset="0"/>
              <a:ea typeface="游明朝" panose="02020400000000000000" pitchFamily="18" charset="-128"/>
              <a:cs typeface="Arial" panose="020B0604020202020204" pitchFamily="34" charset="0"/>
            </a:endParaRPr>
          </a:p>
        </p:txBody>
      </p:sp>
      <p:pic>
        <p:nvPicPr>
          <p:cNvPr id="4" name="Picture 3" descr="A picture containing text, newspaper, receipt, document&#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l="35555" t="47206" r="27479" b="24816"/>
          <a:stretch>
            <a:fillRect/>
          </a:stretch>
        </p:blipFill>
        <p:spPr>
          <a:xfrm>
            <a:off x="7099584" y="3923273"/>
            <a:ext cx="4254216" cy="2414961"/>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972800" cy="201552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265921" y="761591"/>
            <a:ext cx="10431902"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marR="0" indent="-457200">
              <a:spcBef>
                <a:spcPts val="0"/>
              </a:spcBef>
              <a:spcAft>
                <a:spcPts val="0"/>
              </a:spcAft>
              <a:buAutoNum type="arabicPeriod"/>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Mô tả và giải thích điều gì xảy ra đối với một hành khách ngồi trong ô  tô ở các tình huống sau: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lvl="2"/>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Xe đột ngột tăng tốc.</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lvl="2"/>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Xe phanh gấp.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lvl="2"/>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 Xe rẽ nhanh sang trái.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18" name="TextBox 17"/>
          <p:cNvSpPr txBox="1"/>
          <p:nvPr/>
        </p:nvSpPr>
        <p:spPr>
          <a:xfrm>
            <a:off x="7272437" y="6067463"/>
            <a:ext cx="4114800" cy="790537"/>
          </a:xfrm>
          <a:prstGeom prst="rect">
            <a:avLst/>
          </a:prstGeom>
          <a:noFill/>
        </p:spPr>
        <p:txBody>
          <a:bodyPr wrap="square">
            <a:spAutoFit/>
          </a:bodyPr>
          <a:lstStyle/>
          <a:p>
            <a:pPr marL="0" marR="0" algn="ctr">
              <a:lnSpc>
                <a:spcPct val="107000"/>
              </a:lnSpc>
              <a:spcBef>
                <a:spcPts val="0"/>
              </a:spcBef>
              <a:spcAft>
                <a:spcPts val="0"/>
              </a:spcAft>
            </a:pPr>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Xe phanh gấp: người bị lao về phía trước.</a:t>
            </a:r>
            <a:endPar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19" name="Picture 18" descr="A picture containing indoor&#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081" y="3133317"/>
            <a:ext cx="5229169" cy="2934145"/>
          </a:xfrm>
          <a:prstGeom prst="rect">
            <a:avLst/>
          </a:prstGeom>
        </p:spPr>
      </p:pic>
      <p:sp>
        <p:nvSpPr>
          <p:cNvPr id="20" name="TextBox 19"/>
          <p:cNvSpPr txBox="1"/>
          <p:nvPr/>
        </p:nvSpPr>
        <p:spPr>
          <a:xfrm>
            <a:off x="1178011" y="6155036"/>
            <a:ext cx="4041969" cy="769441"/>
          </a:xfrm>
          <a:prstGeom prst="rect">
            <a:avLst/>
          </a:prstGeom>
          <a:noFill/>
        </p:spPr>
        <p:txBody>
          <a:bodyPr wrap="square">
            <a:spAutoFit/>
          </a:bodyPr>
          <a:lstStyle/>
          <a:p>
            <a:pPr marR="0" algn="ctr">
              <a:spcBef>
                <a:spcPts val="0"/>
              </a:spcBef>
            </a:pPr>
            <a:r>
              <a:rPr lang="en-US" sz="2200" i="1">
                <a:solidFill>
                  <a:srgbClr val="000000"/>
                </a:solidFill>
                <a:effectLst/>
                <a:latin typeface="Arial" panose="020B0604020202020204" pitchFamily="34" charset="0"/>
                <a:ea typeface="Times New Roman" panose="02020603050405020304" pitchFamily="18" charset="0"/>
              </a:rPr>
              <a:t>a) Xe </a:t>
            </a:r>
            <a:r>
              <a:rPr lang="en-US" sz="2200" i="1">
                <a:solidFill>
                  <a:srgbClr val="000000"/>
                </a:solidFill>
                <a:latin typeface="Arial" panose="020B0604020202020204" pitchFamily="34" charset="0"/>
                <a:ea typeface="Times New Roman" panose="02020603050405020304" pitchFamily="18" charset="0"/>
              </a:rPr>
              <a:t>đột ngột tăng tốc: </a:t>
            </a:r>
            <a:r>
              <a:rPr lang="en-US" sz="2200" i="1">
                <a:solidFill>
                  <a:srgbClr val="000000"/>
                </a:solidFill>
                <a:effectLst/>
                <a:latin typeface="Arial" panose="020B0604020202020204" pitchFamily="34" charset="0"/>
                <a:ea typeface="Times New Roman" panose="02020603050405020304" pitchFamily="18" charset="0"/>
              </a:rPr>
              <a:t>người  bị ngã người về phía sau</a:t>
            </a:r>
            <a:endParaRPr lang="en-US" sz="22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21" name="Picture 20" descr="Diagram&#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l="-2333" t="6491" r="1013" b="5261"/>
          <a:stretch>
            <a:fillRect/>
          </a:stretch>
        </p:blipFill>
        <p:spPr>
          <a:xfrm>
            <a:off x="1162129" y="3000732"/>
            <a:ext cx="4057851" cy="3188312"/>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972800" cy="990601"/>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161527" y="775137"/>
            <a:ext cx="10431902" cy="885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3. Một vật đang nằm yên trên mặt bàn nằm ngang. Tại sao ta có thể khẳng định rằng bàn đã tác dụng một lực lên nó.</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0" name="Picture 9" descr="A picture containing furniture, table&#10;&#10;Description automatically generated"/>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5006" t="33451" r="9210" b="13444"/>
          <a:stretch>
            <a:fillRect/>
          </a:stretch>
        </p:blipFill>
        <p:spPr>
          <a:xfrm>
            <a:off x="2971800" y="3276600"/>
            <a:ext cx="4908900" cy="3038846"/>
          </a:xfrm>
          <a:prstGeom prst="rect">
            <a:avLst/>
          </a:prstGeom>
        </p:spPr>
      </p:pic>
      <p:pic>
        <p:nvPicPr>
          <p:cNvPr id="11" name="Picture 10"/>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8568" r="91700">
                        <a14:foregroundMark x1="8701" y1="56111" x2="8701" y2="56111"/>
                        <a14:foregroundMark x1="91031" y1="74167" x2="91031" y2="74167"/>
                        <a14:foregroundMark x1="91700" y1="42500" x2="91700" y2="42500"/>
                      </a14:backgroundRemoval>
                    </a14:imgEffect>
                  </a14:imgLayer>
                </a14:imgProps>
              </a:ext>
              <a:ext uri="{28A0092B-C50C-407E-A947-70E740481C1C}">
                <a14:useLocalDpi xmlns:a14="http://schemas.microsoft.com/office/drawing/2010/main" val="0"/>
              </a:ext>
            </a:extLst>
          </a:blip>
          <a:stretch>
            <a:fillRect/>
          </a:stretch>
        </p:blipFill>
        <p:spPr>
          <a:xfrm>
            <a:off x="4699337" y="2828991"/>
            <a:ext cx="1905000" cy="918072"/>
          </a:xfrm>
          <a:prstGeom prst="rect">
            <a:avLst/>
          </a:prstGeom>
        </p:spPr>
      </p:pic>
      <p:cxnSp>
        <p:nvCxnSpPr>
          <p:cNvPr id="12" name="Straight Arrow Connector 11"/>
          <p:cNvCxnSpPr/>
          <p:nvPr/>
        </p:nvCxnSpPr>
        <p:spPr>
          <a:xfrm flipV="1">
            <a:off x="5728325" y="2757649"/>
            <a:ext cx="0" cy="74783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5715000" y="2218724"/>
                <a:ext cx="76200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B050"/>
                              </a:solidFill>
                              <a:latin typeface="Cambria Math" panose="02040503050406030204"/>
                            </a:rPr>
                          </m:ctrlPr>
                        </m:accPr>
                        <m:e>
                          <m:r>
                            <a:rPr lang="en-US" sz="4000" b="0" i="1" smtClean="0">
                              <a:solidFill>
                                <a:srgbClr val="00B050"/>
                              </a:solidFill>
                              <a:latin typeface="Cambria Math" panose="02040503050406030204" pitchFamily="18" charset="0"/>
                            </a:rPr>
                            <m:t>𝑁</m:t>
                          </m:r>
                        </m:e>
                      </m:acc>
                    </m:oMath>
                  </m:oMathPara>
                </a14:m>
                <a:endParaRPr lang="en-US" sz="4000">
                  <a:solidFill>
                    <a:srgbClr val="00B050"/>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5715000" y="2218724"/>
                <a:ext cx="762000" cy="782587"/>
              </a:xfrm>
              <a:prstGeom prst="rect">
                <a:avLst/>
              </a:prstGeom>
              <a:blipFill rotWithShape="1">
                <a:blip r:embed="rId7"/>
                <a:stretch>
                  <a:fillRect t="-4" b="38"/>
                </a:stretch>
              </a:blipFill>
            </p:spPr>
            <p:txBody>
              <a:bodyPr/>
              <a:lstStyle/>
              <a:p>
                <a:r>
                  <a:rPr lang="en-US" altLang="en-US">
                    <a:noFill/>
                  </a:rPr>
                  <a:t> </a:t>
                </a:r>
              </a:p>
            </p:txBody>
          </p:sp>
        </mc:Fallback>
      </mc:AlternateContent>
      <p:cxnSp>
        <p:nvCxnSpPr>
          <p:cNvPr id="14" name="Straight Arrow Connector 13"/>
          <p:cNvCxnSpPr/>
          <p:nvPr/>
        </p:nvCxnSpPr>
        <p:spPr>
          <a:xfrm>
            <a:off x="5624535" y="3361724"/>
            <a:ext cx="0" cy="762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p:cNvSpPr txBox="1"/>
              <p:nvPr/>
            </p:nvSpPr>
            <p:spPr>
              <a:xfrm>
                <a:off x="5563914" y="3693830"/>
                <a:ext cx="76200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FF0000"/>
                              </a:solidFill>
                              <a:latin typeface="Cambria Math" panose="02040503050406030204"/>
                            </a:rPr>
                          </m:ctrlPr>
                        </m:accPr>
                        <m:e>
                          <m:r>
                            <a:rPr lang="en-US" sz="4000" b="0" i="1" smtClean="0">
                              <a:solidFill>
                                <a:srgbClr val="FF0000"/>
                              </a:solidFill>
                              <a:latin typeface="Cambria Math" panose="02040503050406030204" pitchFamily="18" charset="0"/>
                            </a:rPr>
                            <m:t>𝑃</m:t>
                          </m:r>
                        </m:e>
                      </m:acc>
                    </m:oMath>
                  </m:oMathPara>
                </a14:m>
                <a:endParaRPr lang="en-US" sz="4000">
                  <a:solidFill>
                    <a:srgbClr val="FF0000"/>
                  </a:solidFill>
                </a:endParaRPr>
              </a:p>
            </p:txBody>
          </p:sp>
        </mc:Choice>
        <mc:Fallback>
          <p:sp>
            <p:nvSpPr>
              <p:cNvPr id="15" name="TextBox 14"/>
              <p:cNvSpPr txBox="1">
                <a:spLocks noRot="1" noChangeAspect="1" noMove="1" noResize="1" noEditPoints="1" noAdjustHandles="1" noChangeArrowheads="1" noChangeShapeType="1" noTextEdit="1"/>
              </p:cNvSpPr>
              <p:nvPr/>
            </p:nvSpPr>
            <p:spPr>
              <a:xfrm>
                <a:off x="5563914" y="3693830"/>
                <a:ext cx="762000" cy="782587"/>
              </a:xfrm>
              <a:prstGeom prst="rect">
                <a:avLst/>
              </a:prstGeom>
              <a:blipFill rotWithShape="1">
                <a:blip r:embed="rId8"/>
                <a:stretch>
                  <a:fillRect l="-6" t="-4" r="6" b="39"/>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8603569" cy="542538"/>
            <a:chOff x="74035" y="2231322"/>
            <a:chExt cx="8550261" cy="757342"/>
          </a:xfrm>
        </p:grpSpPr>
        <p:grpSp>
          <p:nvGrpSpPr>
            <p:cNvPr id="5" name="Group 70"/>
            <p:cNvGrpSpPr/>
            <p:nvPr/>
          </p:nvGrpSpPr>
          <p:grpSpPr bwMode="auto">
            <a:xfrm>
              <a:off x="286106" y="2280389"/>
              <a:ext cx="5293350" cy="708275"/>
              <a:chOff x="564746" y="3403331"/>
              <a:chExt cx="272582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1 Newton</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76" y="1160505"/>
            <a:ext cx="11929258" cy="97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752121" y="1149995"/>
            <a:ext cx="10068279" cy="861774"/>
          </a:xfrm>
          <a:prstGeom prst="rect">
            <a:avLst/>
          </a:prstGeom>
          <a:noFill/>
        </p:spPr>
        <p:txBody>
          <a:bodyPr wrap="square">
            <a:spAutoFit/>
          </a:bodyPr>
          <a:lstStyle/>
          <a:p>
            <a:pPr marL="457200" indent="-457200" algn="ctr">
              <a:buAutoNum type="arabicPeriod"/>
            </a:pPr>
            <a:r>
              <a:rPr lang="en-US" sz="2500">
                <a:latin typeface="Arial" panose="020B0604020202020204" pitchFamily="34" charset="0"/>
                <a:cs typeface="Arial" panose="020B0604020202020204" pitchFamily="34" charset="0"/>
              </a:rPr>
              <a:t>Khi ngồi trên ô tô, tàu lượn cao tốc hoặc máy bay, hành khách luôn được nhắc thắt dây an toàn. Giải thích điều này. </a:t>
            </a:r>
            <a:endParaRPr lang="en-US" sz="2500">
              <a:latin typeface="Arial" panose="020B0604020202020204" pitchFamily="34" charset="0"/>
              <a:cs typeface="Arial" panose="020B0604020202020204" pitchFamily="34" charset="0"/>
            </a:endParaRPr>
          </a:p>
        </p:txBody>
      </p:sp>
      <p:sp>
        <p:nvSpPr>
          <p:cNvPr id="11" name="Text Box 5"/>
          <p:cNvSpPr txBox="1">
            <a:spLocks noChangeArrowheads="1"/>
          </p:cNvSpPr>
          <p:nvPr/>
        </p:nvSpPr>
        <p:spPr bwMode="auto">
          <a:xfrm>
            <a:off x="301823" y="632845"/>
            <a:ext cx="666187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2. Ứng dụng quán tính trong đời sống</a:t>
            </a:r>
            <a:endParaRPr lang="en-US" altLang="en-US" sz="2600">
              <a:solidFill>
                <a:srgbClr val="0070C0"/>
              </a:solidFill>
              <a:cs typeface="Arial" panose="020B0604020202020204" pitchFamily="34" charset="0"/>
            </a:endParaRPr>
          </a:p>
        </p:txBody>
      </p:sp>
      <p:pic>
        <p:nvPicPr>
          <p:cNvPr id="10" name="Picture 9" descr="A picture containing person, indoor&#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590" y="2362200"/>
            <a:ext cx="4918210" cy="3688657"/>
          </a:xfrm>
          <a:prstGeom prst="rect">
            <a:avLst/>
          </a:prstGeom>
          <a:ln>
            <a:noFill/>
          </a:ln>
          <a:effectLst>
            <a:softEdge rad="112500"/>
          </a:effectLst>
        </p:spPr>
      </p:pic>
      <p:pic>
        <p:nvPicPr>
          <p:cNvPr id="14" name="Picture 13" descr="A screenshot of a video game&#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799" y="2533625"/>
            <a:ext cx="5948098" cy="3345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8603569" cy="542538"/>
            <a:chOff x="74035" y="2231322"/>
            <a:chExt cx="8550261" cy="757342"/>
          </a:xfrm>
        </p:grpSpPr>
        <p:grpSp>
          <p:nvGrpSpPr>
            <p:cNvPr id="5" name="Group 70"/>
            <p:cNvGrpSpPr/>
            <p:nvPr/>
          </p:nvGrpSpPr>
          <p:grpSpPr bwMode="auto">
            <a:xfrm>
              <a:off x="286106" y="2280389"/>
              <a:ext cx="5293350" cy="708275"/>
              <a:chOff x="564746" y="3403331"/>
              <a:chExt cx="272582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1 Newton</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99" y="1075364"/>
            <a:ext cx="11826801" cy="1667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667407" y="1196308"/>
            <a:ext cx="11369601" cy="1246495"/>
          </a:xfrm>
          <a:prstGeom prst="rect">
            <a:avLst/>
          </a:prstGeom>
          <a:noFill/>
        </p:spPr>
        <p:txBody>
          <a:bodyPr wrap="square">
            <a:spAutoFit/>
          </a:bodyPr>
          <a:lstStyle/>
          <a:p>
            <a:r>
              <a:rPr lang="en-US" sz="2500">
                <a:latin typeface="Arial" panose="020B0604020202020204" pitchFamily="34" charset="0"/>
                <a:cs typeface="Arial" panose="020B0604020202020204" pitchFamily="34" charset="0"/>
              </a:rPr>
              <a:t>2. Để tra đầu búa vào cán, nên chọn cách nào dưới đây? Giải thích tại sao. </a:t>
            </a:r>
            <a:endParaRPr lang="en-US" sz="2500">
              <a:latin typeface="Arial" panose="020B0604020202020204" pitchFamily="34" charset="0"/>
              <a:cs typeface="Arial" panose="020B0604020202020204" pitchFamily="34" charset="0"/>
            </a:endParaRPr>
          </a:p>
          <a:p>
            <a:pPr lvl="2"/>
            <a:r>
              <a:rPr lang="en-US" sz="2500">
                <a:latin typeface="Arial" panose="020B0604020202020204" pitchFamily="34" charset="0"/>
                <a:cs typeface="Arial" panose="020B0604020202020204" pitchFamily="34" charset="0"/>
              </a:rPr>
              <a:t>a) Đập mạnh cán búa xuống đất </a:t>
            </a:r>
            <a:endParaRPr lang="en-US" sz="2500">
              <a:latin typeface="Arial" panose="020B0604020202020204" pitchFamily="34" charset="0"/>
              <a:cs typeface="Arial" panose="020B0604020202020204" pitchFamily="34" charset="0"/>
            </a:endParaRPr>
          </a:p>
          <a:p>
            <a:pPr lvl="2"/>
            <a:r>
              <a:rPr lang="en-US" sz="2500">
                <a:latin typeface="Arial" panose="020B0604020202020204" pitchFamily="34" charset="0"/>
                <a:cs typeface="Arial" panose="020B0604020202020204" pitchFamily="34" charset="0"/>
              </a:rPr>
              <a:t>b) Đập mạnh đầu búa xuống đất</a:t>
            </a:r>
            <a:endParaRPr lang="en-US" sz="2500">
              <a:latin typeface="Arial" panose="020B0604020202020204" pitchFamily="34" charset="0"/>
              <a:cs typeface="Arial" panose="020B0604020202020204" pitchFamily="34" charset="0"/>
            </a:endParaRPr>
          </a:p>
        </p:txBody>
      </p:sp>
      <p:sp>
        <p:nvSpPr>
          <p:cNvPr id="11" name="Text Box 5"/>
          <p:cNvSpPr txBox="1">
            <a:spLocks noChangeArrowheads="1"/>
          </p:cNvSpPr>
          <p:nvPr/>
        </p:nvSpPr>
        <p:spPr bwMode="auto">
          <a:xfrm>
            <a:off x="301823" y="632845"/>
            <a:ext cx="666187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2. Ứng dụng quán tính trong đời sống</a:t>
            </a:r>
            <a:endParaRPr lang="en-US" altLang="en-US" sz="2600">
              <a:solidFill>
                <a:srgbClr val="0070C0"/>
              </a:solidFill>
              <a:cs typeface="Arial" panose="020B0604020202020204" pitchFamily="34" charset="0"/>
            </a:endParaRPr>
          </a:p>
        </p:txBody>
      </p:sp>
      <p:sp>
        <p:nvSpPr>
          <p:cNvPr id="13" name="Flowchart: Data 12"/>
          <p:cNvSpPr/>
          <p:nvPr/>
        </p:nvSpPr>
        <p:spPr>
          <a:xfrm>
            <a:off x="1081218" y="5816212"/>
            <a:ext cx="9432021" cy="762000"/>
          </a:xfrm>
          <a:prstGeom prst="flowChartInputOutpu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4843410" y="4035305"/>
            <a:ext cx="0" cy="9633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632147" y="2531552"/>
            <a:ext cx="2646578" cy="3869354"/>
            <a:chOff x="2632147" y="2531552"/>
            <a:chExt cx="2646578" cy="3869354"/>
          </a:xfrm>
        </p:grpSpPr>
        <p:pic>
          <p:nvPicPr>
            <p:cNvPr id="20" name="Picture 19" descr="A hand holding a hammer&#10;&#10;Description automatically generated with medium confidence"/>
            <p:cNvPicPr>
              <a:picLocks noChangeAspect="1"/>
            </p:cNvPicPr>
            <p:nvPr/>
          </p:nvPicPr>
          <p:blipFill>
            <a:blip r:embed="rId4">
              <a:extLst>
                <a:ext uri="{BEBA8EAE-BF5A-486C-A8C5-ECC9F3942E4B}">
                  <a14:imgProps xmlns:a14="http://schemas.microsoft.com/office/drawing/2010/main">
                    <a14:imgLayer r:embed="rId5">
                      <a14:imgEffect>
                        <a14:backgroundRemoval t="7778" b="93222" l="9619" r="94030">
                          <a14:foregroundMark x1="40299" y1="7778" x2="40299" y2="7778"/>
                          <a14:foregroundMark x1="94030" y1="61444" x2="94030" y2="61444"/>
                          <a14:foregroundMark x1="58043" y1="93222" x2="58043" y2="93222"/>
                        </a14:backgroundRemoval>
                      </a14:imgEffect>
                    </a14:imgLayer>
                  </a14:imgProps>
                </a:ext>
                <a:ext uri="{28A0092B-C50C-407E-A947-70E740481C1C}">
                  <a14:useLocalDpi xmlns:a14="http://schemas.microsoft.com/office/drawing/2010/main" val="0"/>
                </a:ext>
              </a:extLst>
            </a:blip>
            <a:stretch>
              <a:fillRect/>
            </a:stretch>
          </p:blipFill>
          <p:spPr>
            <a:xfrm rot="10131193" flipV="1">
              <a:off x="2686258" y="2531552"/>
              <a:ext cx="2592467" cy="3869354"/>
            </a:xfrm>
            <a:prstGeom prst="rect">
              <a:avLst/>
            </a:prstGeom>
          </p:spPr>
        </p:pic>
        <p:sp>
          <p:nvSpPr>
            <p:cNvPr id="25" name="Rectangle 24"/>
            <p:cNvSpPr/>
            <p:nvPr/>
          </p:nvSpPr>
          <p:spPr>
            <a:xfrm>
              <a:off x="2632147" y="4706949"/>
              <a:ext cx="304796" cy="963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rot="21431141">
            <a:off x="6685901" y="2752193"/>
            <a:ext cx="2769727" cy="3869354"/>
            <a:chOff x="5097415" y="2531553"/>
            <a:chExt cx="2769727" cy="3869354"/>
          </a:xfrm>
        </p:grpSpPr>
        <p:pic>
          <p:nvPicPr>
            <p:cNvPr id="19" name="Picture 18" descr="A hand holding a hammer&#10;&#10;Description automatically generated with medium confidence"/>
            <p:cNvPicPr>
              <a:picLocks noChangeAspect="1"/>
            </p:cNvPicPr>
            <p:nvPr/>
          </p:nvPicPr>
          <p:blipFill>
            <a:blip r:embed="rId4">
              <a:extLst>
                <a:ext uri="{BEBA8EAE-BF5A-486C-A8C5-ECC9F3942E4B}">
                  <a14:imgProps xmlns:a14="http://schemas.microsoft.com/office/drawing/2010/main">
                    <a14:imgLayer r:embed="rId5">
                      <a14:imgEffect>
                        <a14:backgroundRemoval t="7778" b="93222" l="9619" r="94030">
                          <a14:foregroundMark x1="40299" y1="7778" x2="40299" y2="7778"/>
                          <a14:foregroundMark x1="94030" y1="61444" x2="94030" y2="61444"/>
                          <a14:foregroundMark x1="58043" y1="93222" x2="58043" y2="93222"/>
                        </a14:backgroundRemoval>
                      </a14:imgEffect>
                    </a14:imgLayer>
                  </a14:imgProps>
                </a:ext>
                <a:ext uri="{28A0092B-C50C-407E-A947-70E740481C1C}">
                  <a14:useLocalDpi xmlns:a14="http://schemas.microsoft.com/office/drawing/2010/main" val="0"/>
                </a:ext>
              </a:extLst>
            </a:blip>
            <a:stretch>
              <a:fillRect/>
            </a:stretch>
          </p:blipFill>
          <p:spPr>
            <a:xfrm rot="21179416" flipV="1">
              <a:off x="5097415" y="2531553"/>
              <a:ext cx="2592467" cy="3869354"/>
            </a:xfrm>
            <a:prstGeom prst="rect">
              <a:avLst/>
            </a:prstGeom>
          </p:spPr>
        </p:pic>
        <p:cxnSp>
          <p:nvCxnSpPr>
            <p:cNvPr id="23" name="Straight Arrow Connector 22"/>
            <p:cNvCxnSpPr/>
            <p:nvPr/>
          </p:nvCxnSpPr>
          <p:spPr>
            <a:xfrm>
              <a:off x="7867142" y="4035305"/>
              <a:ext cx="0" cy="9633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448002" y="3429000"/>
              <a:ext cx="304796" cy="963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972800" cy="140955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990600" y="775137"/>
            <a:ext cx="10972800" cy="129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Giải thích nguyên nhân của nhiều vụ tai nạn giao thông liên quan đến quán tính. Rất nhiều vụ tai nạn giao thông có nguyên nhân từ quán tính. Em hãy nêu một số ví dụ về điều đó và cách phòng tránh những tai nạn này.</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6" name="Picture 15" descr="A picture containing outdoor, transport, concrete mixer&#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939" y="2338316"/>
            <a:ext cx="4900448" cy="3675338"/>
          </a:xfrm>
          <a:prstGeom prst="rect">
            <a:avLst/>
          </a:prstGeom>
          <a:ln>
            <a:noFill/>
          </a:ln>
          <a:effectLst>
            <a:softEdge rad="112500"/>
          </a:effectLst>
        </p:spPr>
      </p:pic>
      <p:sp>
        <p:nvSpPr>
          <p:cNvPr id="17" name="TextBox 16"/>
          <p:cNvSpPr txBox="1"/>
          <p:nvPr/>
        </p:nvSpPr>
        <p:spPr>
          <a:xfrm>
            <a:off x="985703" y="5973112"/>
            <a:ext cx="10484251" cy="769441"/>
          </a:xfrm>
          <a:prstGeom prst="rect">
            <a:avLst/>
          </a:prstGeom>
          <a:noFill/>
        </p:spPr>
        <p:txBody>
          <a:bodyPr wrap="square">
            <a:spAutoFit/>
          </a:bodyPr>
          <a:lstStyle/>
          <a:p>
            <a:pPr algn="just"/>
            <a:r>
              <a:rPr lang="en-US" altLang="en-US" sz="2200" i="1">
                <a:latin typeface="Arial" panose="020B0604020202020204" pitchFamily="34" charset="0"/>
                <a:cs typeface="Arial" panose="020B0604020202020204" pitchFamily="34" charset="0"/>
              </a:rPr>
              <a:t>Ví dụ: Khối lượng cuộn thép lớn nên quán tính lớn. Khi xe phanh gấp, thì do khối thép có quán tính lớn vẫn tiếp tục chuyển động và dồn về phía cabin gây tai nạn</a:t>
            </a:r>
            <a:endParaRPr lang="en-US" sz="2200" i="1">
              <a:latin typeface="Arial" panose="020B0604020202020204" pitchFamily="34" charset="0"/>
              <a:cs typeface="Arial" panose="020B0604020202020204" pitchFamily="34" charset="0"/>
            </a:endParaRPr>
          </a:p>
        </p:txBody>
      </p:sp>
      <p:pic>
        <p:nvPicPr>
          <p:cNvPr id="18" name="Picture 17" descr="A picture containing outdoor, sky&#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b="13604"/>
          <a:stretch>
            <a:fillRect/>
          </a:stretch>
        </p:blipFill>
        <p:spPr>
          <a:xfrm>
            <a:off x="5927387" y="2408372"/>
            <a:ext cx="5455867" cy="353522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Khởi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2"/>
            <a:ext cx="11275469" cy="918545"/>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1101124" y="849432"/>
            <a:ext cx="10305962" cy="894860"/>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Điều gì đã giúp cho tàu Voyager tiếp tục chuyển động rời xa Trái Đất, mặc dù thực tế không còn lực nào tác dụng lên chúng nữa?</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15" name="Group 14"/>
          <p:cNvGrpSpPr/>
          <p:nvPr/>
        </p:nvGrpSpPr>
        <p:grpSpPr>
          <a:xfrm>
            <a:off x="354750" y="489991"/>
            <a:ext cx="573943" cy="732171"/>
            <a:chOff x="492857" y="487470"/>
            <a:chExt cx="573943" cy="732171"/>
          </a:xfrm>
        </p:grpSpPr>
        <p:grpSp>
          <p:nvGrpSpPr>
            <p:cNvPr id="16" name="Group 15"/>
            <p:cNvGrpSpPr/>
            <p:nvPr/>
          </p:nvGrpSpPr>
          <p:grpSpPr>
            <a:xfrm>
              <a:off x="492857" y="487470"/>
              <a:ext cx="573943" cy="531990"/>
              <a:chOff x="492857" y="307120"/>
              <a:chExt cx="758778" cy="712340"/>
            </a:xfrm>
          </p:grpSpPr>
          <p:sp>
            <p:nvSpPr>
              <p:cNvPr id="20" name="Oval 19"/>
              <p:cNvSpPr/>
              <p:nvPr/>
            </p:nvSpPr>
            <p:spPr>
              <a:xfrm>
                <a:off x="504123" y="333892"/>
                <a:ext cx="685800" cy="659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ogo&#10;&#10;Description automatically generated"/>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10000" b="90000" l="10000" r="90000"/>
                        </a14:imgEffect>
                      </a14:imgLayer>
                    </a14:imgProps>
                  </a:ext>
                  <a:ext uri="{28A0092B-C50C-407E-A947-70E740481C1C}">
                    <a14:useLocalDpi xmlns:a14="http://schemas.microsoft.com/office/drawing/2010/main" val="0"/>
                  </a:ext>
                </a:extLst>
              </a:blip>
              <a:srcRect l="26889" t="8771" r="26000" b="14679"/>
              <a:stretch>
                <a:fillRect/>
              </a:stretch>
            </p:blipFill>
            <p:spPr>
              <a:xfrm>
                <a:off x="492857" y="307120"/>
                <a:ext cx="758778" cy="712340"/>
              </a:xfrm>
              <a:prstGeom prst="rect">
                <a:avLst/>
              </a:prstGeom>
            </p:spPr>
          </p:pic>
        </p:grpSp>
        <p:pic>
          <p:nvPicPr>
            <p:cNvPr id="17" name="Picture 16" descr="A picture containing handwea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418" b="89942" l="7111" r="93889">
                          <a14:foregroundMark x1="42222" y1="5222" x2="42222" y2="5222"/>
                          <a14:foregroundMark x1="42667" y1="1934" x2="42667" y2="1934"/>
                          <a14:foregroundMark x1="7333" y1="34687" x2="7333" y2="34687"/>
                          <a14:foregroundMark x1="93889" y1="38878" x2="93889" y2="38878"/>
                          <a14:foregroundMark x1="42889" y1="1418" x2="42889" y2="1418"/>
                        </a14:backgroundRemoval>
                      </a14:imgEffect>
                    </a14:imgLayer>
                  </a14:imgProps>
                </a:ext>
                <a:ext uri="{28A0092B-C50C-407E-A947-70E740481C1C}">
                  <a14:useLocalDpi xmlns:a14="http://schemas.microsoft.com/office/drawing/2010/main" val="0"/>
                </a:ext>
              </a:extLst>
            </a:blip>
            <a:srcRect b="10877"/>
            <a:stretch>
              <a:fillRect/>
            </a:stretch>
          </p:blipFill>
          <p:spPr>
            <a:xfrm>
              <a:off x="600775" y="770499"/>
              <a:ext cx="292432" cy="449142"/>
            </a:xfrm>
            <a:prstGeom prst="rect">
              <a:avLst/>
            </a:prstGeom>
          </p:spPr>
        </p:pic>
      </p:grpSp>
      <p:sp>
        <p:nvSpPr>
          <p:cNvPr id="19" name="TextBox 18"/>
          <p:cNvSpPr txBox="1"/>
          <p:nvPr/>
        </p:nvSpPr>
        <p:spPr>
          <a:xfrm>
            <a:off x="7689465" y="2229733"/>
            <a:ext cx="4090168" cy="4016484"/>
          </a:xfrm>
          <a:prstGeom prst="rect">
            <a:avLst/>
          </a:prstGeom>
          <a:noFill/>
        </p:spPr>
        <p:txBody>
          <a:bodyPr wrap="square">
            <a:spAutoFit/>
          </a:bodyPr>
          <a:lstStyle/>
          <a:p>
            <a:pPr indent="284480" algn="just">
              <a:spcAft>
                <a:spcPts val="600"/>
              </a:spcAft>
            </a:pP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trong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con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tàu</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vũ</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trụ</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Voyager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đang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làm</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nhiệm</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vụ</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thăm</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dò</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hành</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tinh</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nằm</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xa</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Trái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Đất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trong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hệ</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Mặt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Trời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phóng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lên</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từ</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Florida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Mỹ</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năm</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1977)</a:t>
            </a:r>
            <a:endPar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indent="284480" algn="just">
              <a:spcAft>
                <a:spcPts val="600"/>
              </a:spcAft>
            </a:pPr>
            <a:r>
              <a:rPr lang="en-US" sz="2500" i="1" dirty="0" err="1">
                <a:solidFill>
                  <a:srgbClr val="000000"/>
                </a:solidFill>
                <a:latin typeface="Arial" panose="020B0604020202020204" pitchFamily="34" charset="0"/>
                <a:ea typeface="Times New Roman" panose="02020603050405020304" pitchFamily="18" charset="0"/>
                <a:cs typeface="Times New Roman" panose="02020603050405020304" pitchFamily="18" charset="0"/>
              </a:rPr>
              <a:t>H</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iện</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nay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cả</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con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tàu</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đã</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ra</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khỏi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hệ</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Mặt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Trời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đang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tiếp</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tục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hoạt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gửi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thông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tin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về</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Trái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Đất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2500" i="1" dirty="0"/>
          </a:p>
        </p:txBody>
      </p:sp>
      <p:grpSp>
        <p:nvGrpSpPr>
          <p:cNvPr id="10" name="Group 9"/>
          <p:cNvGrpSpPr/>
          <p:nvPr/>
        </p:nvGrpSpPr>
        <p:grpSpPr>
          <a:xfrm>
            <a:off x="483689" y="1986291"/>
            <a:ext cx="7011116" cy="4503369"/>
            <a:chOff x="507638" y="1850155"/>
            <a:chExt cx="7046926" cy="4517854"/>
          </a:xfrm>
        </p:grpSpPr>
        <p:pic>
          <p:nvPicPr>
            <p:cNvPr id="24" name="Content Placeholder 3" descr="A picture containing transport&#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477" t="10717" r="-265" b="6744"/>
            <a:stretch>
              <a:fillRect/>
            </a:stretch>
          </p:blipFill>
          <p:spPr>
            <a:xfrm>
              <a:off x="507638" y="1850155"/>
              <a:ext cx="7046926" cy="4517854"/>
            </a:xfrm>
            <a:prstGeom prst="rect">
              <a:avLst/>
            </a:prstGeom>
            <a:ln>
              <a:noFill/>
            </a:ln>
            <a:effectLst>
              <a:softEdge rad="112500"/>
            </a:effectLst>
          </p:spPr>
        </p:pic>
        <p:sp>
          <p:nvSpPr>
            <p:cNvPr id="25" name="TextBox 24"/>
            <p:cNvSpPr txBox="1"/>
            <p:nvPr/>
          </p:nvSpPr>
          <p:spPr>
            <a:xfrm>
              <a:off x="4782873" y="5894502"/>
              <a:ext cx="2751652" cy="295594"/>
            </a:xfrm>
            <a:prstGeom prst="rect">
              <a:avLst/>
            </a:prstGeom>
            <a:noFill/>
          </p:spPr>
          <p:txBody>
            <a:bodyPr wrap="square">
              <a:spAutoFit/>
            </a:bodyPr>
            <a:lstStyle/>
            <a:p>
              <a:pPr marL="0" marR="0" algn="ctr">
                <a:lnSpc>
                  <a:spcPct val="107000"/>
                </a:lnSpc>
                <a:spcBef>
                  <a:spcPts val="0"/>
                </a:spcBef>
                <a:spcAft>
                  <a:spcPts val="0"/>
                </a:spcAft>
              </a:pPr>
              <a:r>
                <a:rPr lang="en-US" sz="13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Nguồn ảnh: NASA Voyager</a:t>
              </a:r>
              <a:endParaRPr lang="en-US" sz="1300">
                <a:solidFill>
                  <a:schemeClr val="bg1"/>
                </a:solidFill>
                <a:effectLst/>
                <a:latin typeface="Calibri" panose="020F0502020204030204" pitchFamily="34" charset="0"/>
                <a:ea typeface="游明朝" panose="02020400000000000000" pitchFamily="18" charset="-128"/>
                <a:cs typeface="Times New Roman" panose="02020603050405020304" pitchFamily="18"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8603569" cy="542538"/>
            <a:chOff x="74035" y="2231322"/>
            <a:chExt cx="8550261" cy="757342"/>
          </a:xfrm>
        </p:grpSpPr>
        <p:grpSp>
          <p:nvGrpSpPr>
            <p:cNvPr id="5" name="Group 70"/>
            <p:cNvGrpSpPr/>
            <p:nvPr/>
          </p:nvGrpSpPr>
          <p:grpSpPr bwMode="auto">
            <a:xfrm>
              <a:off x="286106" y="2280389"/>
              <a:ext cx="5293350" cy="708275"/>
              <a:chOff x="564746" y="3403331"/>
              <a:chExt cx="272582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Lực và chuyển động</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243" y="761709"/>
            <a:ext cx="11539757" cy="103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914400" y="850734"/>
            <a:ext cx="9910616" cy="861774"/>
          </a:xfrm>
          <a:prstGeom prst="rect">
            <a:avLst/>
          </a:prstGeom>
          <a:noFill/>
        </p:spPr>
        <p:txBody>
          <a:bodyPr wrap="square">
            <a:spAutoFit/>
          </a:bodyPr>
          <a:lstStyle/>
          <a:p>
            <a:pPr algn="ctr"/>
            <a:r>
              <a:rPr lang="en-US" sz="2500" b="1">
                <a:latin typeface="Arial" panose="020B0604020202020204" pitchFamily="34" charset="0"/>
                <a:cs typeface="Arial" panose="020B0604020202020204" pitchFamily="34" charset="0"/>
              </a:rPr>
              <a:t>Lực có cần thiết để làm cho một vật chuyển động và duy trì chuyển động đó hay không?</a:t>
            </a:r>
            <a:endParaRPr lang="en-US" sz="2500" b="1">
              <a:latin typeface="Arial" panose="020B0604020202020204" pitchFamily="34" charset="0"/>
              <a:cs typeface="Arial" panose="020B0604020202020204" pitchFamily="34" charset="0"/>
            </a:endParaRPr>
          </a:p>
        </p:txBody>
      </p:sp>
      <p:pic>
        <p:nvPicPr>
          <p:cNvPr id="36" name="Picture 35"/>
          <p:cNvPicPr>
            <a:picLocks noChangeAspect="1"/>
          </p:cNvPicPr>
          <p:nvPr/>
        </p:nvPicPr>
        <p:blipFill rotWithShape="1">
          <a:blip r:embed="rId4"/>
          <a:srcRect l="-136" t="12586" r="-868" b="1342"/>
          <a:stretch>
            <a:fillRect/>
          </a:stretch>
        </p:blipFill>
        <p:spPr>
          <a:xfrm>
            <a:off x="1371607" y="1890558"/>
            <a:ext cx="4359084" cy="3346225"/>
          </a:xfrm>
          <a:prstGeom prst="rect">
            <a:avLst/>
          </a:prstGeom>
          <a:ln>
            <a:noFill/>
          </a:ln>
          <a:effectLst>
            <a:softEdge rad="112500"/>
          </a:effectLst>
        </p:spPr>
      </p:pic>
      <p:sp>
        <p:nvSpPr>
          <p:cNvPr id="39" name="TextBox 38"/>
          <p:cNvSpPr txBox="1"/>
          <p:nvPr/>
        </p:nvSpPr>
        <p:spPr>
          <a:xfrm>
            <a:off x="6553201" y="2418886"/>
            <a:ext cx="3962400" cy="2129814"/>
          </a:xfrm>
          <a:prstGeom prst="rect">
            <a:avLst/>
          </a:prstGeom>
          <a:noFill/>
        </p:spPr>
        <p:txBody>
          <a:bodyPr wrap="square">
            <a:spAutoFit/>
          </a:bodyPr>
          <a:lstStyle/>
          <a:p>
            <a:pPr marL="0" marR="0" algn="just">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 quyển sách đang nằm yên trên mặt bàn. Ta phải đẩy nó thì nó mới dịch chuyển và khi ngừng đẩy thì nó dừng lại. </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40" name="TextBox 39"/>
          <p:cNvSpPr txBox="1"/>
          <p:nvPr/>
        </p:nvSpPr>
        <p:spPr>
          <a:xfrm>
            <a:off x="1112748" y="5384018"/>
            <a:ext cx="9250451" cy="1246495"/>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Nếu em đặt mình vào thời của nhà khoa học Hy Lạp Aristotle (384-322 TCN), khi mà mọi người còn chưa biết đến ma sát, thì</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algn="ctr"/>
            <a:r>
              <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em sẽ trả lời câu hỏi nêu ra như thế nào?</a:t>
            </a:r>
            <a:endParaRPr lang="en-US" sz="25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9"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8603569" cy="542538"/>
            <a:chOff x="74035" y="2231322"/>
            <a:chExt cx="8550261" cy="757342"/>
          </a:xfrm>
        </p:grpSpPr>
        <p:grpSp>
          <p:nvGrpSpPr>
            <p:cNvPr id="5" name="Group 70"/>
            <p:cNvGrpSpPr/>
            <p:nvPr/>
          </p:nvGrpSpPr>
          <p:grpSpPr bwMode="auto">
            <a:xfrm>
              <a:off x="286106" y="2280389"/>
              <a:ext cx="5293350" cy="708275"/>
              <a:chOff x="564746" y="3403331"/>
              <a:chExt cx="272582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Lực và chuyển động</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326237"/>
            <a:ext cx="10216072" cy="225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1295400" y="4356877"/>
            <a:ext cx="9220200" cy="2015936"/>
          </a:xfrm>
          <a:prstGeom prst="rect">
            <a:avLst/>
          </a:prstGeom>
          <a:noFill/>
        </p:spPr>
        <p:txBody>
          <a:bodyPr wrap="square">
            <a:spAutoFit/>
          </a:bodyPr>
          <a:lstStyle/>
          <a:p>
            <a:pPr algn="just"/>
            <a:r>
              <a:rPr lang="en-US" sz="2500">
                <a:latin typeface="Arial" panose="020B0604020202020204" pitchFamily="34" charset="0"/>
                <a:cs typeface="Arial" panose="020B0604020202020204" pitchFamily="34" charset="0"/>
              </a:rPr>
              <a:t>Galilei bố trí thí nghiệm như Hình:</a:t>
            </a:r>
            <a:endParaRPr lang="en-US" sz="2500">
              <a:latin typeface="Arial" panose="020B0604020202020204" pitchFamily="34" charset="0"/>
              <a:cs typeface="Arial" panose="020B0604020202020204" pitchFamily="34" charset="0"/>
            </a:endParaRPr>
          </a:p>
          <a:p>
            <a:pPr marL="342900" indent="-342900" algn="just">
              <a:buFontTx/>
              <a:buChar char="-"/>
            </a:pPr>
            <a:r>
              <a:rPr lang="en-US" sz="2500">
                <a:latin typeface="Arial" panose="020B0604020202020204" pitchFamily="34" charset="0"/>
                <a:cs typeface="Arial" panose="020B0604020202020204" pitchFamily="34" charset="0"/>
              </a:rPr>
              <a:t>Thả hòn bị cho lăn xuống theo máng nghiêng 1 </a:t>
            </a:r>
            <a:r>
              <a:rPr lang="en-US" sz="2500">
                <a:latin typeface="Arial" panose="020B0604020202020204" pitchFamily="34" charset="0"/>
                <a:cs typeface="Arial" panose="020B0604020202020204" pitchFamily="34" charset="0"/>
                <a:sym typeface="Symbol" panose="05050102010706020507" pitchFamily="18" charset="2"/>
              </a:rPr>
              <a:t> </a:t>
            </a:r>
            <a:r>
              <a:rPr lang="en-US" sz="2500">
                <a:latin typeface="Arial" panose="020B0604020202020204" pitchFamily="34" charset="0"/>
                <a:cs typeface="Arial" panose="020B0604020202020204" pitchFamily="34" charset="0"/>
              </a:rPr>
              <a:t>hòn bi lăn ngược lên máng 2 đến một độ cao thấp hơn độ cao ban đầu.</a:t>
            </a:r>
            <a:endParaRPr lang="en-US" sz="2500">
              <a:latin typeface="Arial" panose="020B0604020202020204" pitchFamily="34" charset="0"/>
              <a:cs typeface="Arial" panose="020B0604020202020204" pitchFamily="34" charset="0"/>
            </a:endParaRPr>
          </a:p>
          <a:p>
            <a:pPr marL="342900" indent="-342900" algn="just">
              <a:buFontTx/>
              <a:buChar char="-"/>
            </a:pPr>
            <a:r>
              <a:rPr lang="en-US" sz="2500">
                <a:latin typeface="Arial" panose="020B0604020202020204" pitchFamily="34" charset="0"/>
                <a:cs typeface="Arial" panose="020B0604020202020204" pitchFamily="34" charset="0"/>
              </a:rPr>
              <a:t> Khi hạ thấp độ nghiêng của máng 2</a:t>
            </a:r>
            <a:r>
              <a:rPr lang="en-US" sz="2500">
                <a:latin typeface="Arial" panose="020B0604020202020204" pitchFamily="34" charset="0"/>
                <a:cs typeface="Arial" panose="020B0604020202020204" pitchFamily="34" charset="0"/>
                <a:sym typeface="Symbol" panose="05050102010706020507" pitchFamily="18" charset="2"/>
              </a:rPr>
              <a:t> </a:t>
            </a:r>
            <a:r>
              <a:rPr lang="en-US" sz="2500">
                <a:latin typeface="Arial" panose="020B0604020202020204" pitchFamily="34" charset="0"/>
                <a:cs typeface="Arial" panose="020B0604020202020204" pitchFamily="34" charset="0"/>
              </a:rPr>
              <a:t> hòn bi lăn trên máng 2 được một đoạn dài hơn. </a:t>
            </a:r>
            <a:endParaRPr lang="en-US" sz="2500">
              <a:latin typeface="Arial" panose="020B0604020202020204" pitchFamily="34" charset="0"/>
              <a:cs typeface="Arial" panose="020B0604020202020204" pitchFamily="34" charset="0"/>
            </a:endParaRPr>
          </a:p>
        </p:txBody>
      </p:sp>
      <p:pic>
        <p:nvPicPr>
          <p:cNvPr id="10" name="Picture 9" descr="A picture containing tex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1715" t="4439" r="34477" b="5555"/>
          <a:stretch>
            <a:fillRect/>
          </a:stretch>
        </p:blipFill>
        <p:spPr>
          <a:xfrm rot="5400000">
            <a:off x="6342947" y="867556"/>
            <a:ext cx="3068897" cy="3246666"/>
          </a:xfrm>
          <a:prstGeom prst="rect">
            <a:avLst/>
          </a:prstGeom>
        </p:spPr>
      </p:pic>
      <p:grpSp>
        <p:nvGrpSpPr>
          <p:cNvPr id="11" name="Group 10"/>
          <p:cNvGrpSpPr/>
          <p:nvPr/>
        </p:nvGrpSpPr>
        <p:grpSpPr>
          <a:xfrm>
            <a:off x="2209800" y="956440"/>
            <a:ext cx="3180253" cy="3021495"/>
            <a:chOff x="609600" y="860588"/>
            <a:chExt cx="3180253" cy="3021495"/>
          </a:xfrm>
        </p:grpSpPr>
        <p:pic>
          <p:nvPicPr>
            <p:cNvPr id="14" name="Picture 13" descr="A person in a suit and tie&#10;&#10;Description automatically generated"/>
            <p:cNvPicPr>
              <a:picLocks noChangeAspect="1"/>
            </p:cNvPicPr>
            <p:nvPr/>
          </p:nvPicPr>
          <p:blipFill rotWithShape="1">
            <a:blip r:embed="rId6">
              <a:extLst>
                <a:ext uri="{28A0092B-C50C-407E-A947-70E740481C1C}">
                  <a14:useLocalDpi xmlns:a14="http://schemas.microsoft.com/office/drawing/2010/main" val="0"/>
                </a:ext>
              </a:extLst>
            </a:blip>
            <a:srcRect l="-1798" t="13692" r="-1767" b="8732"/>
            <a:stretch>
              <a:fillRect/>
            </a:stretch>
          </p:blipFill>
          <p:spPr>
            <a:xfrm>
              <a:off x="609600" y="860588"/>
              <a:ext cx="2895600" cy="3021495"/>
            </a:xfrm>
            <a:prstGeom prst="rect">
              <a:avLst/>
            </a:prstGeom>
            <a:ln>
              <a:noFill/>
            </a:ln>
            <a:effectLst>
              <a:softEdge rad="112500"/>
            </a:effectLst>
          </p:spPr>
        </p:pic>
        <p:sp>
          <p:nvSpPr>
            <p:cNvPr id="17" name="TextBox 16"/>
            <p:cNvSpPr txBox="1"/>
            <p:nvPr/>
          </p:nvSpPr>
          <p:spPr>
            <a:xfrm>
              <a:off x="1473610" y="3484517"/>
              <a:ext cx="2316243" cy="323165"/>
            </a:xfrm>
            <a:prstGeom prst="rect">
              <a:avLst/>
            </a:prstGeom>
            <a:noFill/>
          </p:spPr>
          <p:txBody>
            <a:bodyPr wrap="square">
              <a:spAutoFit/>
            </a:bodyPr>
            <a:lstStyle/>
            <a:p>
              <a:r>
                <a:rPr lang="en-US" sz="1500" i="1">
                  <a:solidFill>
                    <a:schemeClr val="bg1"/>
                  </a:solidFill>
                  <a:effectLst/>
                  <a:latin typeface="Arial" panose="020B0604020202020204" pitchFamily="34" charset="0"/>
                  <a:ea typeface="游明朝" panose="02020400000000000000" pitchFamily="18" charset="-128"/>
                </a:rPr>
                <a:t>Galilei (1564-1642) </a:t>
              </a:r>
              <a:endParaRPr lang="en-US" sz="150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8603569" cy="542538"/>
            <a:chOff x="74035" y="2231322"/>
            <a:chExt cx="8550261" cy="757342"/>
          </a:xfrm>
        </p:grpSpPr>
        <p:grpSp>
          <p:nvGrpSpPr>
            <p:cNvPr id="5" name="Group 70"/>
            <p:cNvGrpSpPr/>
            <p:nvPr/>
          </p:nvGrpSpPr>
          <p:grpSpPr bwMode="auto">
            <a:xfrm>
              <a:off x="286106" y="2280389"/>
              <a:ext cx="5293350" cy="708275"/>
              <a:chOff x="564746" y="3403331"/>
              <a:chExt cx="272582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Lực và chuyển động</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42" y="1981200"/>
            <a:ext cx="644285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609600" y="2171755"/>
            <a:ext cx="5292828" cy="1292662"/>
          </a:xfrm>
          <a:prstGeom prst="rect">
            <a:avLst/>
          </a:prstGeom>
          <a:noFill/>
        </p:spPr>
        <p:txBody>
          <a:bodyPr wrap="square">
            <a:spAutoFit/>
          </a:bodyPr>
          <a:lstStyle/>
          <a:p>
            <a:pPr marL="342900" indent="-342900" algn="just">
              <a:buFontTx/>
              <a:buChar char="-"/>
            </a:pPr>
            <a:r>
              <a:rPr lang="en-US" sz="2600">
                <a:latin typeface="Arial" panose="020B0604020202020204" pitchFamily="34" charset="0"/>
                <a:cs typeface="Arial" panose="020B0604020202020204" pitchFamily="34" charset="0"/>
              </a:rPr>
              <a:t>Ông cho rằng hòn bi không lăn được đến độ cao ban đầu là vì có ma sát. </a:t>
            </a:r>
            <a:endParaRPr lang="en-US" sz="2600">
              <a:latin typeface="Arial" panose="020B0604020202020204" pitchFamily="34" charset="0"/>
              <a:cs typeface="Arial" panose="020B0604020202020204" pitchFamily="34" charset="0"/>
            </a:endParaRPr>
          </a:p>
        </p:txBody>
      </p:sp>
      <p:pic>
        <p:nvPicPr>
          <p:cNvPr id="10" name="Picture 9" descr="A picture containing tex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1715" t="4075" r="1469" b="5555"/>
          <a:stretch>
            <a:fillRect/>
          </a:stretch>
        </p:blipFill>
        <p:spPr>
          <a:xfrm rot="5400000">
            <a:off x="6173838" y="1509554"/>
            <a:ext cx="5865010" cy="4107770"/>
          </a:xfrm>
          <a:prstGeom prst="rect">
            <a:avLst/>
          </a:prstGeom>
        </p:spPr>
      </p:pic>
      <p:sp>
        <p:nvSpPr>
          <p:cNvPr id="11" name="TextBox 10"/>
          <p:cNvSpPr txBox="1"/>
          <p:nvPr/>
        </p:nvSpPr>
        <p:spPr>
          <a:xfrm>
            <a:off x="803172" y="3654972"/>
            <a:ext cx="5292828" cy="1692771"/>
          </a:xfrm>
          <a:prstGeom prst="rect">
            <a:avLst/>
          </a:prstGeom>
          <a:noFill/>
        </p:spPr>
        <p:txBody>
          <a:bodyPr wrap="square">
            <a:spAutoFit/>
          </a:bodyPr>
          <a:lstStyle/>
          <a:p>
            <a:pPr marL="342900" indent="-342900" algn="just">
              <a:buFontTx/>
              <a:buChar char="-"/>
            </a:pPr>
            <a:r>
              <a:rPr lang="en-US" sz="2600">
                <a:latin typeface="Arial" panose="020B0604020202020204" pitchFamily="34" charset="0"/>
                <a:cs typeface="Arial" panose="020B0604020202020204" pitchFamily="34" charset="0"/>
              </a:rPr>
              <a:t>Ông tiên đoán rằng nếu không có ma sát và nếu máng nghiêng 2 nằm ngang thì hòn bi sẽ lăn mãi mãi với vận tốc không đổi.</a:t>
            </a:r>
            <a:endParaRPr lang="en-US" sz="26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497" y="65600"/>
            <a:ext cx="8603569" cy="542538"/>
            <a:chOff x="74035" y="2231322"/>
            <a:chExt cx="8550261" cy="757342"/>
          </a:xfrm>
        </p:grpSpPr>
        <p:grpSp>
          <p:nvGrpSpPr>
            <p:cNvPr id="7" name="Group 70"/>
            <p:cNvGrpSpPr/>
            <p:nvPr/>
          </p:nvGrpSpPr>
          <p:grpSpPr bwMode="auto">
            <a:xfrm>
              <a:off x="286106" y="2280389"/>
              <a:ext cx="5293350" cy="708275"/>
              <a:chOff x="564746" y="3403331"/>
              <a:chExt cx="2725828" cy="1364238"/>
            </a:xfrm>
          </p:grpSpPr>
          <p:pic>
            <p:nvPicPr>
              <p:cNvPr id="10" name="Picture 9"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9"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I Newton</a:t>
              </a:r>
              <a:endParaRPr lang="en-US" sz="2800" dirty="0">
                <a:cs typeface="Arial" panose="020B0604020202020204" pitchFamily="34" charset="0"/>
              </a:endParaRPr>
            </a:p>
          </p:txBody>
        </p:sp>
      </p:grpSp>
      <p:pic>
        <p:nvPicPr>
          <p:cNvPr id="20" name="Picture 4" descr="empty-blue-rectangle"/>
          <p:cNvPicPr>
            <a:picLocks noChangeAspect="1" noChangeArrowheads="1"/>
          </p:cNvPicPr>
          <p:nvPr/>
        </p:nvPicPr>
        <p:blipFill>
          <a:blip r:embed="rId3"/>
          <a:srcRect/>
          <a:stretch>
            <a:fillRect/>
          </a:stretch>
        </p:blipFill>
        <p:spPr bwMode="auto">
          <a:xfrm>
            <a:off x="406654" y="5357087"/>
            <a:ext cx="11550904" cy="1326701"/>
          </a:xfrm>
          <a:prstGeom prst="rect">
            <a:avLst/>
          </a:prstGeom>
          <a:noFill/>
          <a:ln w="9525">
            <a:noFill/>
            <a:miter lim="800000"/>
            <a:headEnd/>
            <a:tailEnd/>
          </a:ln>
        </p:spPr>
      </p:pic>
      <p:sp>
        <p:nvSpPr>
          <p:cNvPr id="19" name="TextBox 18"/>
          <p:cNvSpPr txBox="1"/>
          <p:nvPr/>
        </p:nvSpPr>
        <p:spPr>
          <a:xfrm>
            <a:off x="874703" y="5631508"/>
            <a:ext cx="9717098" cy="830997"/>
          </a:xfrm>
          <a:prstGeom prst="rect">
            <a:avLst/>
          </a:prstGeom>
          <a:noFill/>
        </p:spPr>
        <p:txBody>
          <a:bodyPr wrap="square">
            <a:spAutoFit/>
          </a:bodyPr>
          <a:lstStyle/>
          <a:p>
            <a:pPr algn="ctr">
              <a:spcAft>
                <a:spcPts val="500"/>
              </a:spcAft>
            </a:pPr>
            <a:r>
              <a:rPr lang="en-US" sz="2400" i="1" dirty="0" err="1">
                <a:latin typeface="Arial" panose="020B0604020202020204" pitchFamily="34" charset="0"/>
                <a:cs typeface="Arial" panose="020B0604020202020204" pitchFamily="34" charset="0"/>
              </a:rPr>
              <a:t>Năm</a:t>
            </a:r>
            <a:r>
              <a:rPr lang="en-US" sz="2400" i="1" dirty="0">
                <a:latin typeface="Arial" panose="020B0604020202020204" pitchFamily="34" charset="0"/>
                <a:cs typeface="Arial" panose="020B0604020202020204" pitchFamily="34" charset="0"/>
              </a:rPr>
              <a:t> 1687, Newton </a:t>
            </a:r>
            <a:r>
              <a:rPr lang="en-US" sz="2400" i="1" dirty="0" err="1">
                <a:latin typeface="Arial" panose="020B0604020202020204" pitchFamily="34" charset="0"/>
                <a:cs typeface="Arial" panose="020B0604020202020204" pitchFamily="34" charset="0"/>
              </a:rPr>
              <a:t>đã</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khái</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quát</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kết</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quả</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nghiên</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cứu</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của</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mình</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đồng</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thời</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phát</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triển</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các</a:t>
            </a:r>
            <a:r>
              <a:rPr lang="en-US" sz="2400" i="1" dirty="0">
                <a:latin typeface="Arial" panose="020B0604020202020204" pitchFamily="34" charset="0"/>
                <a:cs typeface="Arial" panose="020B0604020202020204" pitchFamily="34" charset="0"/>
              </a:rPr>
              <a:t> ý </a:t>
            </a:r>
            <a:r>
              <a:rPr lang="en-US" sz="2400" i="1" dirty="0" err="1">
                <a:latin typeface="Arial" panose="020B0604020202020204" pitchFamily="34" charset="0"/>
                <a:cs typeface="Arial" panose="020B0604020202020204" pitchFamily="34" charset="0"/>
              </a:rPr>
              <a:t>tưởng</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của</a:t>
            </a:r>
            <a:r>
              <a:rPr lang="en-US" sz="2400" i="1" dirty="0">
                <a:latin typeface="Arial" panose="020B0604020202020204" pitchFamily="34" charset="0"/>
                <a:cs typeface="Arial" panose="020B0604020202020204" pitchFamily="34" charset="0"/>
              </a:rPr>
              <a:t> Galilei </a:t>
            </a:r>
            <a:r>
              <a:rPr lang="en-US" sz="2400" i="1" dirty="0" err="1">
                <a:latin typeface="Arial" panose="020B0604020202020204" pitchFamily="34" charset="0"/>
                <a:cs typeface="Arial" panose="020B0604020202020204" pitchFamily="34" charset="0"/>
              </a:rPr>
              <a:t>thành</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định</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luật</a:t>
            </a:r>
            <a:r>
              <a:rPr lang="en-US" sz="2400" i="1" dirty="0">
                <a:latin typeface="Arial" panose="020B0604020202020204" pitchFamily="34" charset="0"/>
                <a:cs typeface="Arial" panose="020B0604020202020204" pitchFamily="34" charset="0"/>
              </a:rPr>
              <a:t> I Newton. </a:t>
            </a:r>
            <a:endParaRPr lang="en-US" sz="2400" i="1" dirty="0"/>
          </a:p>
        </p:txBody>
      </p:sp>
      <p:pic>
        <p:nvPicPr>
          <p:cNvPr id="15" name="Picture 14" descr="Text, letter&#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6402" y="896182"/>
            <a:ext cx="3273777" cy="4187553"/>
          </a:xfrm>
          <a:prstGeom prst="rect">
            <a:avLst/>
          </a:prstGeom>
          <a:ln>
            <a:noFill/>
          </a:ln>
          <a:effectLst>
            <a:softEdge rad="112500"/>
          </a:effectLst>
        </p:spPr>
      </p:pic>
      <p:sp>
        <p:nvSpPr>
          <p:cNvPr id="27" name="TextBox 26"/>
          <p:cNvSpPr txBox="1"/>
          <p:nvPr/>
        </p:nvSpPr>
        <p:spPr>
          <a:xfrm>
            <a:off x="9372600" y="2082018"/>
            <a:ext cx="1985600" cy="1815882"/>
          </a:xfrm>
          <a:prstGeom prst="rect">
            <a:avLst/>
          </a:prstGeom>
          <a:noFill/>
        </p:spPr>
        <p:txBody>
          <a:bodyPr wrap="square">
            <a:spAutoFit/>
          </a:bodyPr>
          <a:lstStyle/>
          <a:p>
            <a:pPr algn="ctr"/>
            <a:r>
              <a:rPr lang="en-US" sz="1600" b="0" i="0" u="none" strike="noStrike">
                <a:effectLst/>
                <a:latin typeface="Arial" panose="020B0604020202020204" pitchFamily="34" charset="0"/>
                <a:cs typeface="Arial" panose="020B0604020202020204" pitchFamily="34" charset="0"/>
              </a:rPr>
              <a:t>Một ấn bản của </a:t>
            </a:r>
            <a:r>
              <a:rPr lang="vi-VN" sz="1600" b="0" i="0" u="none" strike="noStrike">
                <a:effectLst/>
                <a:latin typeface="Arial" panose="020B0604020202020204" pitchFamily="34" charset="0"/>
                <a:cs typeface="Arial" panose="020B0604020202020204" pitchFamily="34" charset="0"/>
              </a:rPr>
              <a:t>Philosophiae Naturalis Principia Mathematica</a:t>
            </a:r>
            <a:r>
              <a:rPr lang="en-US" sz="1600" b="0" i="0" u="none" strike="noStrike">
                <a:effectLst/>
                <a:latin typeface="Arial" panose="020B0604020202020204" pitchFamily="34" charset="0"/>
                <a:cs typeface="Arial" panose="020B0604020202020204" pitchFamily="34" charset="0"/>
              </a:rPr>
              <a:t>,</a:t>
            </a:r>
            <a:r>
              <a:rPr lang="vi-VN" sz="1600" b="0" i="0" u="none" strike="noStrike">
                <a:effectLst/>
                <a:latin typeface="Arial" panose="020B0604020202020204" pitchFamily="34" charset="0"/>
                <a:cs typeface="Arial" panose="020B0604020202020204" pitchFamily="34" charset="0"/>
              </a:rPr>
              <a:t> nghĩa là "</a:t>
            </a:r>
            <a:r>
              <a:rPr lang="vi-VN" sz="1600" b="1" i="1" u="none" strike="noStrike">
                <a:effectLst/>
                <a:latin typeface="Arial" panose="020B0604020202020204" pitchFamily="34" charset="0"/>
                <a:cs typeface="Arial" panose="020B0604020202020204" pitchFamily="34" charset="0"/>
              </a:rPr>
              <a:t>các nguyên lí toán học của triết học tự nhiên</a:t>
            </a:r>
            <a:r>
              <a:rPr lang="vi-VN" sz="1600" b="0" i="0" u="none" strike="noStrike">
                <a:effectLst/>
                <a:latin typeface="Arial" panose="020B0604020202020204" pitchFamily="34" charset="0"/>
                <a:cs typeface="Arial" panose="020B0604020202020204" pitchFamily="34" charset="0"/>
              </a:rPr>
              <a:t>".</a:t>
            </a:r>
            <a:endParaRPr lang="en-US" sz="1600">
              <a:latin typeface="Arial" panose="020B0604020202020204" pitchFamily="34" charset="0"/>
              <a:cs typeface="Arial" panose="020B0604020202020204" pitchFamily="34" charset="0"/>
            </a:endParaRPr>
          </a:p>
        </p:txBody>
      </p:sp>
      <p:pic>
        <p:nvPicPr>
          <p:cNvPr id="21" name="Content Placeholder 4" descr="A painting of a person&#10;&#10;Description automatically generated with low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6971" y="880416"/>
            <a:ext cx="3500799" cy="4122902"/>
          </a:xfrm>
          <a:prstGeom prst="rect">
            <a:avLst/>
          </a:prstGeom>
          <a:ln>
            <a:noFill/>
          </a:ln>
          <a:effectLst>
            <a:softEdge rad="112500"/>
          </a:effectLst>
        </p:spPr>
      </p:pic>
      <p:sp>
        <p:nvSpPr>
          <p:cNvPr id="23" name="Text Box 6"/>
          <p:cNvSpPr txBox="1">
            <a:spLocks noChangeArrowheads="1"/>
          </p:cNvSpPr>
          <p:nvPr/>
        </p:nvSpPr>
        <p:spPr bwMode="auto">
          <a:xfrm>
            <a:off x="2362200" y="4587438"/>
            <a:ext cx="2719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VnTime" panose="020B7200000000000000" pitchFamily="34" charset="0"/>
                <a:ea typeface="+mn-ea"/>
                <a:cs typeface="+mn-cs"/>
              </a:defRPr>
            </a:lvl1pPr>
            <a:lvl2pPr marL="457200" algn="l" rtl="0" fontAlgn="base">
              <a:spcBef>
                <a:spcPct val="0"/>
              </a:spcBef>
              <a:spcAft>
                <a:spcPct val="0"/>
              </a:spcAft>
              <a:defRPr kern="1200">
                <a:solidFill>
                  <a:schemeClr val="tx1"/>
                </a:solidFill>
                <a:latin typeface=".VnTime" panose="020B7200000000000000" pitchFamily="34" charset="0"/>
                <a:ea typeface="+mn-ea"/>
                <a:cs typeface="+mn-cs"/>
              </a:defRPr>
            </a:lvl2pPr>
            <a:lvl3pPr marL="914400" algn="l" rtl="0" fontAlgn="base">
              <a:spcBef>
                <a:spcPct val="0"/>
              </a:spcBef>
              <a:spcAft>
                <a:spcPct val="0"/>
              </a:spcAft>
              <a:defRPr kern="1200">
                <a:solidFill>
                  <a:schemeClr val="tx1"/>
                </a:solidFill>
                <a:latin typeface=".VnTime" panose="020B7200000000000000" pitchFamily="34" charset="0"/>
                <a:ea typeface="+mn-ea"/>
                <a:cs typeface="+mn-cs"/>
              </a:defRPr>
            </a:lvl3pPr>
            <a:lvl4pPr marL="1371600" algn="l" rtl="0" fontAlgn="base">
              <a:spcBef>
                <a:spcPct val="0"/>
              </a:spcBef>
              <a:spcAft>
                <a:spcPct val="0"/>
              </a:spcAft>
              <a:defRPr kern="1200">
                <a:solidFill>
                  <a:schemeClr val="tx1"/>
                </a:solidFill>
                <a:latin typeface=".VnTime" panose="020B7200000000000000" pitchFamily="34" charset="0"/>
                <a:ea typeface="+mn-ea"/>
                <a:cs typeface="+mn-cs"/>
              </a:defRPr>
            </a:lvl4pPr>
            <a:lvl5pPr marL="1828800" algn="l" rtl="0" fontAlgn="base">
              <a:spcBef>
                <a:spcPct val="0"/>
              </a:spcBef>
              <a:spcAft>
                <a:spcPct val="0"/>
              </a:spcAft>
              <a:defRPr kern="1200">
                <a:solidFill>
                  <a:schemeClr val="tx1"/>
                </a:solidFill>
                <a:latin typeface=".VnTime" panose="020B7200000000000000" pitchFamily="34" charset="0"/>
                <a:ea typeface="+mn-ea"/>
                <a:cs typeface="+mn-cs"/>
              </a:defRPr>
            </a:lvl5pPr>
            <a:lvl6pPr marL="2286000" algn="l" defTabSz="914400" rtl="0" eaLnBrk="1" latinLnBrk="0" hangingPunct="1">
              <a:defRPr kern="1200">
                <a:solidFill>
                  <a:schemeClr val="tx1"/>
                </a:solidFill>
                <a:latin typeface=".VnTime" panose="020B7200000000000000" pitchFamily="34" charset="0"/>
                <a:ea typeface="+mn-ea"/>
                <a:cs typeface="+mn-cs"/>
              </a:defRPr>
            </a:lvl6pPr>
            <a:lvl7pPr marL="2743200" algn="l" defTabSz="914400" rtl="0" eaLnBrk="1" latinLnBrk="0" hangingPunct="1">
              <a:defRPr kern="1200">
                <a:solidFill>
                  <a:schemeClr val="tx1"/>
                </a:solidFill>
                <a:latin typeface=".VnTime" panose="020B7200000000000000" pitchFamily="34" charset="0"/>
                <a:ea typeface="+mn-ea"/>
                <a:cs typeface="+mn-cs"/>
              </a:defRPr>
            </a:lvl7pPr>
            <a:lvl8pPr marL="3200400" algn="l" defTabSz="914400" rtl="0" eaLnBrk="1" latinLnBrk="0" hangingPunct="1">
              <a:defRPr kern="1200">
                <a:solidFill>
                  <a:schemeClr val="tx1"/>
                </a:solidFill>
                <a:latin typeface=".VnTime" panose="020B7200000000000000" pitchFamily="34" charset="0"/>
                <a:ea typeface="+mn-ea"/>
                <a:cs typeface="+mn-cs"/>
              </a:defRPr>
            </a:lvl8pPr>
            <a:lvl9pPr marL="3657600" algn="l" defTabSz="914400" rtl="0" eaLnBrk="1" latinLnBrk="0" hangingPunct="1">
              <a:defRPr kern="1200">
                <a:solidFill>
                  <a:schemeClr val="tx1"/>
                </a:solidFill>
                <a:latin typeface=".VnTime" panose="020B7200000000000000" pitchFamily="34" charset="0"/>
                <a:ea typeface="+mn-ea"/>
                <a:cs typeface="+mn-cs"/>
              </a:defRPr>
            </a:lvl9pPr>
          </a:lstStyle>
          <a:p>
            <a:pPr>
              <a:spcBef>
                <a:spcPct val="50000"/>
              </a:spcBef>
            </a:pPr>
            <a:r>
              <a:rPr lang="en-US" altLang="en-US" dirty="0">
                <a:solidFill>
                  <a:schemeClr val="bg1"/>
                </a:solidFill>
                <a:latin typeface=".VnArial Narrow" panose="020B7200000000000000" pitchFamily="34" charset="0"/>
              </a:rPr>
              <a:t>Isaac Newton (1642 – 1727)</a:t>
            </a:r>
            <a:endParaRPr lang="en-US" altLang="en-US" dirty="0">
              <a:solidFill>
                <a:schemeClr val="bg1"/>
              </a:solidFill>
              <a:latin typeface=".VnArial Narrow" panose="020B7200000000000000"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empty-blue-rectangle"/>
          <p:cNvPicPr>
            <a:picLocks noChangeAspect="1" noChangeArrowheads="1"/>
          </p:cNvPicPr>
          <p:nvPr/>
        </p:nvPicPr>
        <p:blipFill>
          <a:blip r:embed="rId1"/>
          <a:srcRect/>
          <a:stretch>
            <a:fillRect/>
          </a:stretch>
        </p:blipFill>
        <p:spPr bwMode="auto">
          <a:xfrm>
            <a:off x="364342" y="999049"/>
            <a:ext cx="5326352" cy="3821812"/>
          </a:xfrm>
          <a:prstGeom prst="rect">
            <a:avLst/>
          </a:prstGeom>
          <a:noFill/>
          <a:ln w="9525">
            <a:noFill/>
            <a:miter lim="800000"/>
            <a:headEnd/>
            <a:tailEnd/>
          </a:ln>
        </p:spPr>
      </p:pic>
      <p:sp>
        <p:nvSpPr>
          <p:cNvPr id="19" name="TextBox 18"/>
          <p:cNvSpPr txBox="1"/>
          <p:nvPr/>
        </p:nvSpPr>
        <p:spPr>
          <a:xfrm>
            <a:off x="751245" y="1324905"/>
            <a:ext cx="4506555" cy="2785378"/>
          </a:xfrm>
          <a:prstGeom prst="rect">
            <a:avLst/>
          </a:prstGeom>
          <a:noFill/>
        </p:spPr>
        <p:txBody>
          <a:bodyPr wrap="square">
            <a:spAutoFit/>
          </a:bodyPr>
          <a:lstStyle/>
          <a:p>
            <a:pPr algn="just"/>
            <a:r>
              <a:rPr lang="en-US" sz="2500">
                <a:latin typeface="Arial" panose="020B0604020202020204" pitchFamily="34" charset="0"/>
                <a:cs typeface="Arial" panose="020B0604020202020204" pitchFamily="34" charset="0"/>
              </a:rPr>
              <a:t>Nếu một vật không chịu tác dụng của lực nào hoặc chịu tác dụng của các lực có hợp lực bằng không, thì vật đang đứng yên sẽ tiếp tục đứng yên, đang chuyển động sẽ tiếp tục chuyển động thẳng đều.</a:t>
            </a:r>
            <a:endParaRPr lang="en-US" sz="2500">
              <a:latin typeface="Arial" panose="020B0604020202020204" pitchFamily="34" charset="0"/>
              <a:cs typeface="Arial" panose="020B0604020202020204" pitchFamily="34" charset="0"/>
            </a:endParaRPr>
          </a:p>
        </p:txBody>
      </p:sp>
      <p:pic>
        <p:nvPicPr>
          <p:cNvPr id="40" name="Picture 4" descr="empty-blue-rectangle"/>
          <p:cNvPicPr>
            <a:picLocks noChangeAspect="1" noChangeArrowheads="1"/>
          </p:cNvPicPr>
          <p:nvPr/>
        </p:nvPicPr>
        <p:blipFill>
          <a:blip r:embed="rId1"/>
          <a:srcRect/>
          <a:stretch>
            <a:fillRect/>
          </a:stretch>
        </p:blipFill>
        <p:spPr bwMode="auto">
          <a:xfrm>
            <a:off x="834244" y="5568617"/>
            <a:ext cx="10746723" cy="969837"/>
          </a:xfrm>
          <a:prstGeom prst="rect">
            <a:avLst/>
          </a:prstGeom>
          <a:noFill/>
          <a:ln w="9525">
            <a:noFill/>
            <a:miter lim="800000"/>
            <a:headEnd/>
            <a:tailEnd/>
          </a:ln>
        </p:spPr>
      </p:pic>
      <p:sp>
        <p:nvSpPr>
          <p:cNvPr id="41" name="TextBox 40"/>
          <p:cNvSpPr txBox="1"/>
          <p:nvPr/>
        </p:nvSpPr>
        <p:spPr>
          <a:xfrm>
            <a:off x="1105643" y="5647901"/>
            <a:ext cx="9896320" cy="861774"/>
          </a:xfrm>
          <a:prstGeom prst="rect">
            <a:avLst/>
          </a:prstGeom>
          <a:noFill/>
        </p:spPr>
        <p:txBody>
          <a:bodyPr wrap="square">
            <a:spAutoFit/>
          </a:bodyPr>
          <a:lstStyle/>
          <a:p>
            <a:pPr algn="ctr" rtl="0">
              <a:spcBef>
                <a:spcPts val="0"/>
              </a:spcBef>
              <a:spcAft>
                <a:spcPts val="500"/>
              </a:spcAft>
            </a:pPr>
            <a:r>
              <a:rPr lang="en-US" sz="2500" b="0" i="0" u="none" strike="noStrike">
                <a:effectLst/>
                <a:latin typeface="Arial" panose="020B0604020202020204" pitchFamily="34" charset="0"/>
              </a:rPr>
              <a:t>Lực </a:t>
            </a:r>
            <a:r>
              <a:rPr lang="en-US" sz="2500" b="1" i="0" u="none" strike="noStrike">
                <a:solidFill>
                  <a:srgbClr val="7030A0"/>
                </a:solidFill>
                <a:effectLst/>
                <a:latin typeface="Arial" panose="020B0604020202020204" pitchFamily="34" charset="0"/>
              </a:rPr>
              <a:t>không phải là nguyên nhân gây ra chuyển động</a:t>
            </a:r>
            <a:r>
              <a:rPr lang="en-US" sz="2500" b="0" i="0" u="none" strike="noStrike">
                <a:effectLst/>
                <a:latin typeface="Arial" panose="020B0604020202020204" pitchFamily="34" charset="0"/>
              </a:rPr>
              <a:t>, mà là </a:t>
            </a:r>
            <a:r>
              <a:rPr lang="en-US" sz="2500" b="1" i="0" u="none" strike="noStrike">
                <a:solidFill>
                  <a:srgbClr val="C00000"/>
                </a:solidFill>
                <a:effectLst/>
                <a:latin typeface="Arial" panose="020B0604020202020204" pitchFamily="34" charset="0"/>
              </a:rPr>
              <a:t>nguyên nhân làm thay đổi vận tốc chuyển động </a:t>
            </a:r>
            <a:r>
              <a:rPr lang="en-US" sz="2500" b="0" i="0" u="none" strike="noStrike">
                <a:effectLst/>
                <a:latin typeface="Arial" panose="020B0604020202020204" pitchFamily="34" charset="0"/>
              </a:rPr>
              <a:t>của vật.</a:t>
            </a:r>
            <a:endParaRPr lang="en-US" sz="2500">
              <a:effectLst/>
            </a:endParaRPr>
          </a:p>
        </p:txBody>
      </p:sp>
      <p:sp>
        <p:nvSpPr>
          <p:cNvPr id="42" name="Text Box 5"/>
          <p:cNvSpPr txBox="1">
            <a:spLocks noChangeArrowheads="1"/>
          </p:cNvSpPr>
          <p:nvPr/>
        </p:nvSpPr>
        <p:spPr bwMode="auto">
          <a:xfrm>
            <a:off x="3544496" y="5051802"/>
            <a:ext cx="510300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B050"/>
                </a:solidFill>
                <a:cs typeface="Arial" panose="020B0604020202020204" pitchFamily="34" charset="0"/>
              </a:rPr>
              <a:t>Ý nghĩa của định luật I Newton</a:t>
            </a:r>
            <a:endParaRPr lang="en-US" altLang="en-US" sz="2600">
              <a:solidFill>
                <a:srgbClr val="00B050"/>
              </a:solidFill>
              <a:cs typeface="Arial" panose="020B0604020202020204" pitchFamily="34" charset="0"/>
            </a:endParaRPr>
          </a:p>
        </p:txBody>
      </p:sp>
      <p:pic>
        <p:nvPicPr>
          <p:cNvPr id="45" name="Picture 44" descr="A football ball on the grass&#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l="496" t="-1122" r="-1779" b="1"/>
          <a:stretch>
            <a:fillRect/>
          </a:stretch>
        </p:blipFill>
        <p:spPr>
          <a:xfrm>
            <a:off x="6180598" y="914400"/>
            <a:ext cx="5874832" cy="3906460"/>
          </a:xfrm>
          <a:prstGeom prst="rect">
            <a:avLst/>
          </a:prstGeom>
          <a:ln>
            <a:noFill/>
          </a:ln>
          <a:effectLst>
            <a:softEdge rad="112500"/>
          </a:effectLst>
        </p:spPr>
      </p:pic>
      <p:grpSp>
        <p:nvGrpSpPr>
          <p:cNvPr id="18" name="Group 17"/>
          <p:cNvGrpSpPr/>
          <p:nvPr/>
        </p:nvGrpSpPr>
        <p:grpSpPr>
          <a:xfrm>
            <a:off x="-29497" y="65600"/>
            <a:ext cx="8603569" cy="542538"/>
            <a:chOff x="74035" y="2231322"/>
            <a:chExt cx="8550261" cy="757342"/>
          </a:xfrm>
        </p:grpSpPr>
        <p:grpSp>
          <p:nvGrpSpPr>
            <p:cNvPr id="21" name="Group 70"/>
            <p:cNvGrpSpPr/>
            <p:nvPr/>
          </p:nvGrpSpPr>
          <p:grpSpPr bwMode="auto">
            <a:xfrm>
              <a:off x="286106" y="2280389"/>
              <a:ext cx="5293350" cy="708275"/>
              <a:chOff x="564746" y="3403331"/>
              <a:chExt cx="2725828" cy="1364238"/>
            </a:xfrm>
          </p:grpSpPr>
          <p:pic>
            <p:nvPicPr>
              <p:cNvPr id="24" name="Picture 8" descr="empty-green-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descr="green-top-fad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23"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1 Newton</a:t>
              </a:r>
              <a:endParaRPr lang="en-US" sz="2800" dirty="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1"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972800" cy="1229337"/>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383525" y="684825"/>
            <a:ext cx="10431902"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Quan sát các vật trong Hình.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 Giải thích tại sao quả cầu đứng yên.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Tại sao người trượt ván có thể giữ nguyên vận tốc của mình?</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12" name="TextBox 11"/>
          <p:cNvSpPr txBox="1"/>
          <p:nvPr/>
        </p:nvSpPr>
        <p:spPr>
          <a:xfrm>
            <a:off x="825499" y="5852593"/>
            <a:ext cx="4724400" cy="894860"/>
          </a:xfrm>
          <a:prstGeom prst="rect">
            <a:avLst/>
          </a:prstGeom>
          <a:noFill/>
        </p:spPr>
        <p:txBody>
          <a:bodyPr wrap="square">
            <a:spAutoFit/>
          </a:bodyPr>
          <a:lstStyle/>
          <a:p>
            <a:pPr marL="0" marR="0" algn="ctr">
              <a:lnSpc>
                <a:spcPct val="107000"/>
              </a:lnSpc>
              <a:spcBef>
                <a:spcPts val="0"/>
              </a:spcBef>
              <a:spcAft>
                <a:spcPts val="0"/>
              </a:spcAft>
            </a:pP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 Quả cầu đứng yên khi được treo vào một sợi dây</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14" name="TextBox 13"/>
          <p:cNvSpPr txBox="1"/>
          <p:nvPr/>
        </p:nvSpPr>
        <p:spPr>
          <a:xfrm>
            <a:off x="7061200" y="5823004"/>
            <a:ext cx="4724400" cy="894860"/>
          </a:xfrm>
          <a:prstGeom prst="rect">
            <a:avLst/>
          </a:prstGeom>
          <a:noFill/>
        </p:spPr>
        <p:txBody>
          <a:bodyPr wrap="square">
            <a:spAutoFit/>
          </a:bodyPr>
          <a:lstStyle/>
          <a:p>
            <a:pPr marL="0" marR="0" algn="ctr">
              <a:lnSpc>
                <a:spcPct val="107000"/>
              </a:lnSpc>
              <a:spcBef>
                <a:spcPts val="0"/>
              </a:spcBef>
              <a:spcAft>
                <a:spcPts val="0"/>
              </a:spcAft>
            </a:pP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Người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trượt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ván</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với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vận</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tốc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không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đổi</a:t>
            </a:r>
            <a:endParaRPr lang="en-US" sz="2500" dirty="0">
              <a:effectLst/>
              <a:latin typeface="Calibri" panose="020F0502020204030204" pitchFamily="34" charset="0"/>
              <a:ea typeface="游明朝" panose="02020400000000000000" pitchFamily="18" charset="-128"/>
              <a:cs typeface="Times New Roman" panose="02020603050405020304" pitchFamily="18" charset="0"/>
            </a:endParaRPr>
          </a:p>
        </p:txBody>
      </p:sp>
      <p:pic>
        <p:nvPicPr>
          <p:cNvPr id="10" name="Picture 9" descr="A picture containing outdoor, road, street&#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r="5555" b="32101"/>
          <a:stretch>
            <a:fillRect/>
          </a:stretch>
        </p:blipFill>
        <p:spPr>
          <a:xfrm>
            <a:off x="1828800" y="2495907"/>
            <a:ext cx="2490320" cy="3182866"/>
          </a:xfrm>
          <a:prstGeom prst="rect">
            <a:avLst/>
          </a:prstGeom>
        </p:spPr>
      </p:pic>
      <p:pic>
        <p:nvPicPr>
          <p:cNvPr id="13" name="Picture 12" descr="A person skating on the pavement&#10;&#10;Description automatically generated with low confidence"/>
          <p:cNvPicPr>
            <a:picLocks noChangeAspect="1"/>
          </p:cNvPicPr>
          <p:nvPr/>
        </p:nvPicPr>
        <p:blipFill rotWithShape="1">
          <a:blip r:embed="rId4">
            <a:extLst>
              <a:ext uri="{28A0092B-C50C-407E-A947-70E740481C1C}">
                <a14:useLocalDpi xmlns:a14="http://schemas.microsoft.com/office/drawing/2010/main" val="0"/>
              </a:ext>
            </a:extLst>
          </a:blip>
          <a:srcRect l="4367" b="27778"/>
          <a:stretch>
            <a:fillRect/>
          </a:stretch>
        </p:blipFill>
        <p:spPr>
          <a:xfrm>
            <a:off x="5549899" y="2672326"/>
            <a:ext cx="6400800" cy="271907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empty-blue-rectangle"/>
          <p:cNvPicPr>
            <a:picLocks noChangeAspect="1" noChangeArrowheads="1"/>
          </p:cNvPicPr>
          <p:nvPr/>
        </p:nvPicPr>
        <p:blipFill>
          <a:blip r:embed="rId1"/>
          <a:srcRect/>
          <a:stretch>
            <a:fillRect/>
          </a:stretch>
        </p:blipFill>
        <p:spPr bwMode="auto">
          <a:xfrm>
            <a:off x="609600" y="1172797"/>
            <a:ext cx="10972800" cy="2217145"/>
          </a:xfrm>
          <a:prstGeom prst="rect">
            <a:avLst/>
          </a:prstGeom>
          <a:noFill/>
          <a:ln w="9525">
            <a:noFill/>
            <a:miter lim="800000"/>
            <a:headEnd/>
            <a:tailEnd/>
          </a:ln>
        </p:spPr>
      </p:pic>
      <p:sp>
        <p:nvSpPr>
          <p:cNvPr id="19" name="TextBox 18"/>
          <p:cNvSpPr txBox="1"/>
          <p:nvPr/>
        </p:nvSpPr>
        <p:spPr>
          <a:xfrm>
            <a:off x="1295400" y="1173115"/>
            <a:ext cx="9299152" cy="861774"/>
          </a:xfrm>
          <a:prstGeom prst="rect">
            <a:avLst/>
          </a:prstGeom>
          <a:noFill/>
        </p:spPr>
        <p:txBody>
          <a:bodyPr wrap="square">
            <a:spAutoFit/>
          </a:bodyPr>
          <a:lstStyle/>
          <a:p>
            <a:pPr marL="231775" indent="-231775"/>
            <a:r>
              <a:rPr lang="en-US" sz="2500">
                <a:latin typeface="Arial" panose="020B0604020202020204" pitchFamily="34" charset="0"/>
                <a:cs typeface="Arial" panose="020B0604020202020204" pitchFamily="34" charset="0"/>
              </a:rPr>
              <a:t>- Tính chất bảo toàn trạng thái đứng yên hay chuyển động của vật, gọi là </a:t>
            </a:r>
            <a:r>
              <a:rPr lang="en-US" sz="2500" b="1">
                <a:latin typeface="Arial" panose="020B0604020202020204" pitchFamily="34" charset="0"/>
                <a:cs typeface="Arial" panose="020B0604020202020204" pitchFamily="34" charset="0"/>
              </a:rPr>
              <a:t>quán tính của vật</a:t>
            </a:r>
            <a:r>
              <a:rPr lang="en-US" sz="2500">
                <a:latin typeface="Arial" panose="020B0604020202020204" pitchFamily="34" charset="0"/>
                <a:cs typeface="Arial" panose="020B0604020202020204" pitchFamily="34" charset="0"/>
              </a:rPr>
              <a:t>. </a:t>
            </a:r>
            <a:endParaRPr lang="en-US" sz="2500">
              <a:latin typeface="Arial" panose="020B0604020202020204" pitchFamily="34" charset="0"/>
              <a:cs typeface="Arial" panose="020B0604020202020204" pitchFamily="34" charset="0"/>
            </a:endParaRPr>
          </a:p>
        </p:txBody>
      </p:sp>
      <p:grpSp>
        <p:nvGrpSpPr>
          <p:cNvPr id="18" name="Group 17"/>
          <p:cNvGrpSpPr/>
          <p:nvPr/>
        </p:nvGrpSpPr>
        <p:grpSpPr>
          <a:xfrm>
            <a:off x="-29497" y="65598"/>
            <a:ext cx="8603569" cy="553528"/>
            <a:chOff x="74035" y="2231322"/>
            <a:chExt cx="8550261" cy="772684"/>
          </a:xfrm>
        </p:grpSpPr>
        <p:grpSp>
          <p:nvGrpSpPr>
            <p:cNvPr id="21" name="Group 70"/>
            <p:cNvGrpSpPr/>
            <p:nvPr/>
          </p:nvGrpSpPr>
          <p:grpSpPr bwMode="auto">
            <a:xfrm>
              <a:off x="406261" y="2295730"/>
              <a:ext cx="3679365" cy="708276"/>
              <a:chOff x="626620" y="3432883"/>
              <a:chExt cx="1894701" cy="1364241"/>
            </a:xfrm>
          </p:grpSpPr>
          <p:pic>
            <p:nvPicPr>
              <p:cNvPr id="24" name="Picture 8"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20" y="3432883"/>
                <a:ext cx="1894701" cy="1364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p:cNvSpPr txBox="1"/>
            <p:nvPr/>
          </p:nvSpPr>
          <p:spPr bwMode="auto">
            <a:xfrm>
              <a:off x="74035" y="2267003"/>
              <a:ext cx="1501326" cy="687412"/>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23"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Quán tính</a:t>
              </a:r>
              <a:endParaRPr lang="en-US" sz="2800" dirty="0">
                <a:cs typeface="Arial" panose="020B0604020202020204" pitchFamily="34" charset="0"/>
              </a:endParaRPr>
            </a:p>
          </p:txBody>
        </p:sp>
      </p:grpSp>
      <p:sp>
        <p:nvSpPr>
          <p:cNvPr id="28" name="Text Box 5"/>
          <p:cNvSpPr txBox="1">
            <a:spLocks noChangeArrowheads="1"/>
          </p:cNvSpPr>
          <p:nvPr/>
        </p:nvSpPr>
        <p:spPr bwMode="auto">
          <a:xfrm>
            <a:off x="301824" y="632845"/>
            <a:ext cx="301385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1. Quán tính:</a:t>
            </a:r>
            <a:endParaRPr lang="en-US" altLang="en-US" sz="2600">
              <a:solidFill>
                <a:srgbClr val="0070C0"/>
              </a:solidFill>
              <a:cs typeface="Arial" panose="020B0604020202020204" pitchFamily="34" charset="0"/>
            </a:endParaRPr>
          </a:p>
        </p:txBody>
      </p:sp>
      <p:sp>
        <p:nvSpPr>
          <p:cNvPr id="13" name="TextBox 12"/>
          <p:cNvSpPr txBox="1"/>
          <p:nvPr/>
        </p:nvSpPr>
        <p:spPr>
          <a:xfrm>
            <a:off x="1351577" y="2016009"/>
            <a:ext cx="9299152" cy="861774"/>
          </a:xfrm>
          <a:prstGeom prst="rect">
            <a:avLst/>
          </a:prstGeom>
          <a:noFill/>
        </p:spPr>
        <p:txBody>
          <a:bodyPr wrap="square">
            <a:spAutoFit/>
          </a:bodyPr>
          <a:lstStyle/>
          <a:p>
            <a:pPr marL="231775" indent="-231775"/>
            <a:r>
              <a:rPr lang="en-US" sz="2500">
                <a:latin typeface="Arial" panose="020B0604020202020204" pitchFamily="34" charset="0"/>
                <a:cs typeface="Arial" panose="020B0604020202020204" pitchFamily="34" charset="0"/>
              </a:rPr>
              <a:t>- Do có quán tính mà mọi vật có xu hướng bảo toàn vận tốc cả về hướng và độ lớn </a:t>
            </a:r>
            <a:endParaRPr lang="en-US" sz="2500">
              <a:latin typeface="Arial" panose="020B0604020202020204" pitchFamily="34" charset="0"/>
              <a:cs typeface="Arial" panose="020B0604020202020204" pitchFamily="34" charset="0"/>
            </a:endParaRPr>
          </a:p>
        </p:txBody>
      </p:sp>
      <p:sp>
        <p:nvSpPr>
          <p:cNvPr id="14" name="TextBox 13"/>
          <p:cNvSpPr txBox="1"/>
          <p:nvPr/>
        </p:nvSpPr>
        <p:spPr>
          <a:xfrm>
            <a:off x="1295400" y="2822306"/>
            <a:ext cx="10399354" cy="477054"/>
          </a:xfrm>
          <a:prstGeom prst="rect">
            <a:avLst/>
          </a:prstGeom>
          <a:noFill/>
        </p:spPr>
        <p:txBody>
          <a:bodyPr wrap="square">
            <a:spAutoFit/>
          </a:bodyPr>
          <a:lstStyle/>
          <a:p>
            <a:pPr marL="231775" indent="-231775"/>
            <a:r>
              <a:rPr lang="en-US" sz="2500">
                <a:latin typeface="Arial" panose="020B0604020202020204" pitchFamily="34" charset="0"/>
                <a:cs typeface="Arial" panose="020B0604020202020204" pitchFamily="34" charset="0"/>
              </a:rPr>
              <a:t>- Định luật 1 Newton còn được gọi là định luật quán tính.</a:t>
            </a:r>
            <a:endParaRPr lang="en-US" sz="2500">
              <a:latin typeface="Arial" panose="020B0604020202020204" pitchFamily="34" charset="0"/>
              <a:cs typeface="Arial" panose="020B0604020202020204" pitchFamily="34" charset="0"/>
            </a:endParaRPr>
          </a:p>
        </p:txBody>
      </p:sp>
      <p:sp>
        <p:nvSpPr>
          <p:cNvPr id="29" name="TextBox 28"/>
          <p:cNvSpPr txBox="1"/>
          <p:nvPr/>
        </p:nvSpPr>
        <p:spPr>
          <a:xfrm>
            <a:off x="914400" y="3943613"/>
            <a:ext cx="4366086" cy="1246495"/>
          </a:xfrm>
          <a:prstGeom prst="rect">
            <a:avLst/>
          </a:prstGeom>
          <a:noFill/>
        </p:spPr>
        <p:txBody>
          <a:bodyPr wrap="square">
            <a:spAutoFit/>
          </a:bodyPr>
          <a:lstStyle/>
          <a:p>
            <a:pPr algn="just"/>
            <a:r>
              <a:rPr lang="en-US" altLang="en-US" sz="2500" i="1">
                <a:latin typeface="Arial" panose="020B0604020202020204" pitchFamily="34" charset="0"/>
                <a:cs typeface="Arial" panose="020B0604020202020204" pitchFamily="34" charset="0"/>
              </a:rPr>
              <a:t>Ví dụ: Khi va chạm, tay đua có quán tính nên tiếp tục chuyển động về phía trước</a:t>
            </a:r>
            <a:endParaRPr lang="en-US" sz="2500" i="1">
              <a:latin typeface="Arial" panose="020B0604020202020204" pitchFamily="34" charset="0"/>
              <a:cs typeface="Arial" panose="020B0604020202020204" pitchFamily="34" charset="0"/>
            </a:endParaRPr>
          </a:p>
        </p:txBody>
      </p:sp>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28" t="907" r="256" b="-844"/>
          <a:stretch>
            <a:fillRect/>
          </a:stretch>
        </p:blipFill>
        <p:spPr>
          <a:xfrm>
            <a:off x="5638800" y="3491704"/>
            <a:ext cx="4495800" cy="3379434"/>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P spid="14" grpId="0"/>
      <p:bldP spid="29" grpId="0"/>
    </p:bldLst>
  </p:timing>
</p:sld>
</file>

<file path=ppt/tags/tag1.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ags/tag2.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4206</Words>
  <Application>WPS Presentation</Application>
  <PresentationFormat>Custom</PresentationFormat>
  <Paragraphs>145</Paragraphs>
  <Slides>15</Slides>
  <Notes>6</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15</vt:i4>
      </vt:variant>
    </vt:vector>
  </HeadingPairs>
  <TitlesOfParts>
    <vt:vector size="34" baseType="lpstr">
      <vt:lpstr>Arial</vt:lpstr>
      <vt:lpstr>SimSun</vt:lpstr>
      <vt:lpstr>Wingdings</vt:lpstr>
      <vt:lpstr>Times New Roman</vt:lpstr>
      <vt:lpstr>VNI-Times</vt:lpstr>
      <vt:lpstr>MS PGothic</vt:lpstr>
      <vt:lpstr>Calibri</vt:lpstr>
      <vt:lpstr>游明朝</vt:lpstr>
      <vt:lpstr>Yu Gothic UI Semilight</vt:lpstr>
      <vt:lpstr>Symbol</vt:lpstr>
      <vt:lpstr>.VnTime</vt:lpstr>
      <vt:lpstr>Segoe Print</vt:lpstr>
      <vt:lpstr>.VnArial Narrow</vt:lpstr>
      <vt:lpstr>Cambria Math</vt:lpstr>
      <vt:lpstr>Cambria Math</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Viet Chung</cp:lastModifiedBy>
  <cp:revision>229</cp:revision>
  <dcterms:created xsi:type="dcterms:W3CDTF">2007-10-27T08:09:00Z</dcterms:created>
  <dcterms:modified xsi:type="dcterms:W3CDTF">2025-09-06T23:00:35Z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31767E0CCB4B47DB8ABAE8CF5EBA8F18_12</vt:lpwstr>
  </property>
  <property fmtid="{D5CDD505-2E9C-101B-9397-08002B2CF9AE}" pid="3" name="KSOProductBuildVer">
    <vt:lpwstr>1033-12.2.0.22549</vt:lpwstr>
  </property>
</Properties>
</file>